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24"/>
  </p:notesMasterIdLst>
  <p:sldIdLst>
    <p:sldId id="365" r:id="rId2"/>
    <p:sldId id="364" r:id="rId3"/>
    <p:sldId id="258" r:id="rId4"/>
    <p:sldId id="350" r:id="rId5"/>
    <p:sldId id="351" r:id="rId6"/>
    <p:sldId id="352" r:id="rId7"/>
    <p:sldId id="336" r:id="rId8"/>
    <p:sldId id="320" r:id="rId9"/>
    <p:sldId id="337" r:id="rId10"/>
    <p:sldId id="340" r:id="rId11"/>
    <p:sldId id="338" r:id="rId12"/>
    <p:sldId id="339" r:id="rId13"/>
    <p:sldId id="341" r:id="rId14"/>
    <p:sldId id="355" r:id="rId15"/>
    <p:sldId id="358" r:id="rId16"/>
    <p:sldId id="357" r:id="rId17"/>
    <p:sldId id="359" r:id="rId18"/>
    <p:sldId id="360" r:id="rId19"/>
    <p:sldId id="361" r:id="rId20"/>
    <p:sldId id="353" r:id="rId21"/>
    <p:sldId id="362" r:id="rId22"/>
    <p:sldId id="27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Slide" id="{B6BE940C-7357-0A4B-ADF5-B2A1F04D8B73}">
          <p14:sldIdLst>
            <p14:sldId id="365"/>
          </p14:sldIdLst>
        </p14:section>
        <p14:section name="Departments" id="{4FCC38C6-625D-46EF-BD2C-4017CB9271A8}">
          <p14:sldIdLst>
            <p14:sldId id="364"/>
          </p14:sldIdLst>
        </p14:section>
        <p14:section name="Accomplishments" id="{351FDDF7-98DE-A04A-BA27-34C3B6AE0D2A}">
          <p14:sldIdLst>
            <p14:sldId id="258"/>
            <p14:sldId id="350"/>
            <p14:sldId id="351"/>
            <p14:sldId id="352"/>
          </p14:sldIdLst>
        </p14:section>
        <p14:section name="New/Enhanced Initiatives" id="{ECF8BF63-739A-344E-87D8-F047D6494D82}">
          <p14:sldIdLst>
            <p14:sldId id="336"/>
            <p14:sldId id="320"/>
            <p14:sldId id="337"/>
            <p14:sldId id="340"/>
            <p14:sldId id="338"/>
            <p14:sldId id="339"/>
            <p14:sldId id="341"/>
          </p14:sldIdLst>
        </p14:section>
        <p14:section name="Self-Funded Initiatives/Projects" id="{5695A711-0474-4763-B1E0-874AEE1E3517}">
          <p14:sldIdLst>
            <p14:sldId id="355"/>
            <p14:sldId id="358"/>
            <p14:sldId id="357"/>
          </p14:sldIdLst>
        </p14:section>
        <p14:section name="Big Ideas" id="{C9ADDF04-E2C3-4FFA-90AB-9106DBD3C987}">
          <p14:sldIdLst>
            <p14:sldId id="359"/>
            <p14:sldId id="360"/>
            <p14:sldId id="361"/>
          </p14:sldIdLst>
        </p14:section>
        <p14:section name="Summary" id="{369A23B2-337E-45A4-AAF4-E146369C3D83}">
          <p14:sldIdLst>
            <p14:sldId id="353"/>
            <p14:sldId id="362"/>
          </p14:sldIdLst>
        </p14:section>
        <p14:section name="Questions" id="{9C024ADE-D23B-4CEE-8E92-D11184F3304B}">
          <p14:sldIdLst>
            <p14:sldId id="274"/>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181CD78-5743-35A0-A401-E1603FDB989A}" name="Lockwood, Clint" initials="LC" userId="S::cwl005@shsu.edu::da18b89c-71ec-4397-b2a8-ee4c64433745"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5" autoAdjust="0"/>
  </p:normalViewPr>
  <p:slideViewPr>
    <p:cSldViewPr snapToGrid="0">
      <p:cViewPr varScale="1">
        <p:scale>
          <a:sx n="81" d="100"/>
          <a:sy n="81" d="100"/>
        </p:scale>
        <p:origin x="126" y="474"/>
      </p:cViewPr>
      <p:guideLst/>
    </p:cSldViewPr>
  </p:slideViewPr>
  <p:outlineViewPr>
    <p:cViewPr>
      <p:scale>
        <a:sx n="33" d="100"/>
        <a:sy n="33" d="100"/>
      </p:scale>
      <p:origin x="0" y="-1159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334514-69F8-4D53-A3A5-4ED019D32036}" type="datetimeFigureOut">
              <a:rPr lang="en-US" smtClean="0"/>
              <a:t>3/30/2023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4B8A11-A724-4C63-BC45-F4BD8714E767}" type="slidenum">
              <a:rPr lang="en-US" smtClean="0"/>
              <a:t>‹#›</a:t>
            </a:fld>
            <a:endParaRPr lang="en-US"/>
          </a:p>
        </p:txBody>
      </p:sp>
    </p:spTree>
    <p:extLst>
      <p:ext uri="{BB962C8B-B14F-4D97-AF65-F5344CB8AC3E}">
        <p14:creationId xmlns:p14="http://schemas.microsoft.com/office/powerpoint/2010/main" val="1329229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4B8A11-A724-4C63-BC45-F4BD8714E767}" type="slidenum">
              <a:rPr lang="en-US" smtClean="0"/>
              <a:t>2</a:t>
            </a:fld>
            <a:endParaRPr lang="en-US"/>
          </a:p>
        </p:txBody>
      </p:sp>
    </p:spTree>
    <p:extLst>
      <p:ext uri="{BB962C8B-B14F-4D97-AF65-F5344CB8AC3E}">
        <p14:creationId xmlns:p14="http://schemas.microsoft.com/office/powerpoint/2010/main" val="2360540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C4B8A11-A724-4C63-BC45-F4BD8714E767}" type="slidenum">
              <a:rPr lang="en-US" smtClean="0"/>
              <a:t>3</a:t>
            </a:fld>
            <a:endParaRPr lang="en-US"/>
          </a:p>
        </p:txBody>
      </p:sp>
    </p:spTree>
    <p:extLst>
      <p:ext uri="{BB962C8B-B14F-4D97-AF65-F5344CB8AC3E}">
        <p14:creationId xmlns:p14="http://schemas.microsoft.com/office/powerpoint/2010/main" val="3346609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4B8A11-A724-4C63-BC45-F4BD8714E767}" type="slidenum">
              <a:rPr lang="en-US" smtClean="0"/>
              <a:t>4</a:t>
            </a:fld>
            <a:endParaRPr lang="en-US"/>
          </a:p>
        </p:txBody>
      </p:sp>
    </p:spTree>
    <p:extLst>
      <p:ext uri="{BB962C8B-B14F-4D97-AF65-F5344CB8AC3E}">
        <p14:creationId xmlns:p14="http://schemas.microsoft.com/office/powerpoint/2010/main" val="331097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4B8A11-A724-4C63-BC45-F4BD8714E767}" type="slidenum">
              <a:rPr lang="en-US" smtClean="0"/>
              <a:t>5</a:t>
            </a:fld>
            <a:endParaRPr lang="en-US"/>
          </a:p>
        </p:txBody>
      </p:sp>
    </p:spTree>
    <p:extLst>
      <p:ext uri="{BB962C8B-B14F-4D97-AF65-F5344CB8AC3E}">
        <p14:creationId xmlns:p14="http://schemas.microsoft.com/office/powerpoint/2010/main" val="2352042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4B8A11-A724-4C63-BC45-F4BD8714E767}" type="slidenum">
              <a:rPr lang="en-US" smtClean="0"/>
              <a:t>6</a:t>
            </a:fld>
            <a:endParaRPr lang="en-US"/>
          </a:p>
        </p:txBody>
      </p:sp>
    </p:spTree>
    <p:extLst>
      <p:ext uri="{BB962C8B-B14F-4D97-AF65-F5344CB8AC3E}">
        <p14:creationId xmlns:p14="http://schemas.microsoft.com/office/powerpoint/2010/main" val="416085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4B8A11-A724-4C63-BC45-F4BD8714E767}" type="slidenum">
              <a:rPr lang="en-US" smtClean="0"/>
              <a:t>14</a:t>
            </a:fld>
            <a:endParaRPr lang="en-US"/>
          </a:p>
        </p:txBody>
      </p:sp>
    </p:spTree>
    <p:extLst>
      <p:ext uri="{BB962C8B-B14F-4D97-AF65-F5344CB8AC3E}">
        <p14:creationId xmlns:p14="http://schemas.microsoft.com/office/powerpoint/2010/main" val="4283297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4B8A11-A724-4C63-BC45-F4BD8714E767}" type="slidenum">
              <a:rPr lang="en-US" smtClean="0"/>
              <a:t>17</a:t>
            </a:fld>
            <a:endParaRPr lang="en-US"/>
          </a:p>
        </p:txBody>
      </p:sp>
    </p:spTree>
    <p:extLst>
      <p:ext uri="{BB962C8B-B14F-4D97-AF65-F5344CB8AC3E}">
        <p14:creationId xmlns:p14="http://schemas.microsoft.com/office/powerpoint/2010/main" val="1861281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27D43-90CD-AA79-18B3-0370D07E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64862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92D-F774-8F9C-75BE-C22B19A75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8A3769-29C0-1BD5-8745-C2A68C1D9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4D2A-EF61-E6D0-B4E3-B38579B09B48}"/>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936B274F-E542-5103-F5D7-713615185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F5937-CD8E-0333-3500-C8D12DA9359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314482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B5A8B1-3056-17F9-D03E-D18EB185B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28AA3-90B9-8043-05C4-811D25EC8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A67D9-394A-0EC4-0A08-9600A4FC454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0D85AD54-D3D8-D02D-98D0-9C456BFA5A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E920CD-D0ED-6C95-EB49-23C66FC35E7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361370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607482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FB03-36C0-9464-DE65-5024D470F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903B8-B938-4303-D300-BB497868E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3CD99-3258-19F9-EF51-31C35959499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AF225F62-59E9-25A7-BCEF-43F05BA1E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528615-41A6-D8C5-8DBC-EE31FE2DACE6}"/>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06622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96E7-CCA4-80E0-0C1D-4012333F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28D7E-C822-975C-BBD4-1128E3885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ABF1B-1B15-5F5F-DB40-92638F556B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4C739-DA99-2921-3A41-80DB4EA77D8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F472A6D0-AE92-547C-83A0-FA5FD15CC7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47BAFB-CD63-FABA-61E5-F9879DB5A0FB}"/>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154159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2122-1C09-0E69-C567-198E9F576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8A228-3A40-F6FD-78CE-5B880A766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90A8B-213C-25DA-ADDF-ED3242926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4D492-EE80-AC94-0FD8-C9703E39A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E47756-66EC-D3D8-37F3-988B41ED2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61C46-0586-727B-C46A-DD995E3A722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8" name="Footer Placeholder 7">
            <a:extLst>
              <a:ext uri="{FF2B5EF4-FFF2-40B4-BE49-F238E27FC236}">
                <a16:creationId xmlns:a16="http://schemas.microsoft.com/office/drawing/2014/main" id="{4AEC34D7-68C1-9199-26ED-05D5479AC4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89BF9F-9F13-EF37-EDC6-AEAF513517CE}"/>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272240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112050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FCF3B-272C-E198-45E8-88A1B3F942A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3" name="Footer Placeholder 2">
            <a:extLst>
              <a:ext uri="{FF2B5EF4-FFF2-40B4-BE49-F238E27FC236}">
                <a16:creationId xmlns:a16="http://schemas.microsoft.com/office/drawing/2014/main" id="{A37CF99E-7505-8F13-BEA4-336589CB84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49D88-7471-3C11-CCD1-DC21654D3B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564286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DD91-5420-67ED-CF2B-B83036AB9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56AFE-4223-BECD-0747-B512806E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AAB76-6766-499D-EABE-FB5F47D8C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4A1FC-15F1-60BB-4AB4-7AC26D165409}"/>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4567B1D5-3376-9C20-2849-73EA6506B0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885B7-DBE6-9DF4-D597-A63678F732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3543749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DDF-C983-155F-BEAA-AA013DA74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22576-8BFD-7261-9F1C-04E679F5E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041FF5-CC6B-455D-0D57-A14FE3E92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4E73F-1F27-5557-7972-B9F9EE9274DB}"/>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E520C5A9-5B8F-27DE-C729-FAEC424CE6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FDE2C2-BB04-2813-70EE-7E1A12410F7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3216032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306486996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alertus.com/desktop" TargetMode="External"/><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2D777FC-BAF7-E2C4-4106-5A5236765E38}"/>
              </a:ext>
            </a:extLst>
          </p:cNvPr>
          <p:cNvSpPr txBox="1">
            <a:spLocks noGrp="1"/>
          </p:cNvSpPr>
          <p:nvPr>
            <p:ph type="title" idx="4294967295"/>
          </p:nvPr>
        </p:nvSpPr>
        <p:spPr>
          <a:xfrm>
            <a:off x="1524000" y="788729"/>
            <a:ext cx="9144000" cy="23876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6000" b="1" i="0" u="none" strike="noStrike" kern="1200" cap="none" spc="0" normalizeH="0" baseline="0" noProof="0" dirty="0">
                <a:ln>
                  <a:noFill/>
                </a:ln>
                <a:solidFill>
                  <a:srgbClr val="E36436"/>
                </a:solidFill>
                <a:effectLst/>
                <a:uLnTx/>
                <a:uFillTx/>
                <a:latin typeface="Helvetica" pitchFamily="2" charset="0"/>
                <a:ea typeface="Helvetica Neue" panose="02000503000000020004" pitchFamily="2" charset="0"/>
                <a:cs typeface="Helvetica Neue" panose="02000503000000020004" pitchFamily="2" charset="0"/>
              </a:rPr>
              <a:t>Strategic Enrollment and Innovation</a:t>
            </a:r>
          </a:p>
        </p:txBody>
      </p:sp>
      <p:sp>
        <p:nvSpPr>
          <p:cNvPr id="5" name="Subtitle 2">
            <a:extLst>
              <a:ext uri="{FF2B5EF4-FFF2-40B4-BE49-F238E27FC236}">
                <a16:creationId xmlns:a16="http://schemas.microsoft.com/office/drawing/2014/main" id="{98FB0E67-D110-3524-FCF0-EC6C726D98D0}"/>
              </a:ext>
            </a:extLst>
          </p:cNvPr>
          <p:cNvSpPr txBox="1">
            <a:spLocks/>
          </p:cNvSpPr>
          <p:nvPr/>
        </p:nvSpPr>
        <p:spPr>
          <a:xfrm>
            <a:off x="1524000" y="3268404"/>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solidFill>
                  <a:schemeClr val="bg2">
                    <a:lumMod val="25000"/>
                  </a:schemeClr>
                </a:solidFill>
                <a:latin typeface="Helvetica" pitchFamily="2" charset="0"/>
              </a:rPr>
              <a:t>FY 2024 Planning and Budget Meeting</a:t>
            </a:r>
          </a:p>
        </p:txBody>
      </p:sp>
      <p:pic>
        <p:nvPicPr>
          <p:cNvPr id="6" name="Picture 5">
            <a:extLst>
              <a:ext uri="{FF2B5EF4-FFF2-40B4-BE49-F238E27FC236}">
                <a16:creationId xmlns:a16="http://schemas.microsoft.com/office/drawing/2014/main" id="{715CE69F-9ED8-2088-F3B6-9CB067DE4F3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529070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Supportive Data</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3656915670"/>
              </p:ext>
            </p:extLst>
          </p:nvPr>
        </p:nvGraphicFramePr>
        <p:xfrm>
          <a:off x="838199" y="1372630"/>
          <a:ext cx="10515600" cy="4551751"/>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a:latin typeface="Helvetica" pitchFamily="2" charset="0"/>
                        </a:rPr>
                        <a:t>#2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Upgrade to Disaster Recovery Infrastructure - Cloud Tenant</a:t>
                      </a:r>
                    </a:p>
                  </a:txBody>
                  <a:tcPr>
                    <a:solidFill>
                      <a:srgbClr val="E36436"/>
                    </a:solidFill>
                  </a:tcPr>
                </a:tc>
                <a:extLst>
                  <a:ext uri="{0D108BD9-81ED-4DB2-BD59-A6C34878D82A}">
                    <a16:rowId xmlns:a16="http://schemas.microsoft.com/office/drawing/2014/main" val="1047101734"/>
                  </a:ext>
                </a:extLst>
              </a:tr>
              <a:tr h="957022">
                <a:tc gridSpan="2">
                  <a:txBody>
                    <a:bodyPr/>
                    <a:lstStyle/>
                    <a:p>
                      <a:r>
                        <a:rPr lang="en-US" sz="1400" b="0" i="0" dirty="0">
                          <a:latin typeface="Helvetica" pitchFamily="2" charset="0"/>
                        </a:rPr>
                        <a:t>The purpose of the request is to provide a cloud-based DR proof of concept (POC) for critical business applications (Banner ERP).  To accomplish, we effectively have to provision a number of servers and storage in a cloud tenant for periods of time and test the integration to ensure it works.  The required components to build are as follows:</a:t>
                      </a:r>
                    </a:p>
                    <a:p>
                      <a:endParaRPr lang="en-US" sz="1400" b="0" i="0" dirty="0">
                        <a:latin typeface="Helvetica" pitchFamily="2" charset="0"/>
                      </a:endParaRPr>
                    </a:p>
                    <a:p>
                      <a:pPr marL="285750" indent="-285750">
                        <a:buFont typeface="Arial" panose="020B0604020202020204" pitchFamily="34" charset="0"/>
                        <a:buChar char="•"/>
                      </a:pPr>
                      <a:r>
                        <a:rPr lang="en-US" sz="1400" b="0" i="0" dirty="0">
                          <a:latin typeface="Helvetica" pitchFamily="2" charset="0"/>
                        </a:rPr>
                        <a:t>Oracle server                                  $55 per day, at a minimum</a:t>
                      </a:r>
                    </a:p>
                    <a:p>
                      <a:pPr marL="285750" indent="-285750">
                        <a:buFont typeface="Arial" panose="020B0604020202020204" pitchFamily="34" charset="0"/>
                        <a:buChar char="•"/>
                      </a:pPr>
                      <a:r>
                        <a:rPr lang="en-US" sz="1400" b="0" i="0" dirty="0">
                          <a:latin typeface="Helvetica" pitchFamily="2" charset="0"/>
                        </a:rPr>
                        <a:t>WebLogic Application servers         $25 per day per server, at a minimum</a:t>
                      </a:r>
                    </a:p>
                    <a:p>
                      <a:pPr marL="285750" indent="-285750">
                        <a:buFont typeface="Arial" panose="020B0604020202020204" pitchFamily="34" charset="0"/>
                        <a:buChar char="•"/>
                      </a:pPr>
                      <a:r>
                        <a:rPr lang="en-US" sz="1400" b="0" i="0" dirty="0">
                          <a:latin typeface="Helvetica" pitchFamily="2" charset="0"/>
                        </a:rPr>
                        <a:t>F5 load balancer                             $100 per day, at a minimum</a:t>
                      </a:r>
                    </a:p>
                    <a:p>
                      <a:pPr marL="285750" indent="-285750">
                        <a:buFont typeface="Arial" panose="020B0604020202020204" pitchFamily="34" charset="0"/>
                        <a:buChar char="•"/>
                      </a:pPr>
                      <a:r>
                        <a:rPr lang="en-US" sz="1400" b="0" i="0" dirty="0">
                          <a:latin typeface="Helvetica" pitchFamily="2" charset="0"/>
                        </a:rPr>
                        <a:t>SSO server                                     Unknown</a:t>
                      </a:r>
                    </a:p>
                    <a:p>
                      <a:pPr marL="285750" indent="-285750">
                        <a:buFont typeface="Arial" panose="020B0604020202020204" pitchFamily="34" charset="0"/>
                        <a:buChar char="•"/>
                      </a:pPr>
                      <a:r>
                        <a:rPr lang="en-US" sz="1400" b="0" i="0" dirty="0">
                          <a:latin typeface="Helvetica" pitchFamily="2" charset="0"/>
                        </a:rPr>
                        <a:t>DNS server                                     Unknown</a:t>
                      </a:r>
                    </a:p>
                    <a:p>
                      <a:r>
                        <a:rPr lang="en-US" sz="1400" b="0" i="0" dirty="0">
                          <a:latin typeface="Helvetica" pitchFamily="2" charset="0"/>
                        </a:rPr>
                        <a:t> </a:t>
                      </a:r>
                    </a:p>
                    <a:p>
                      <a:r>
                        <a:rPr lang="en-US" sz="1400" b="0" i="0" dirty="0">
                          <a:latin typeface="Helvetica" pitchFamily="2" charset="0"/>
                        </a:rPr>
                        <a:t>At a minimum we will be spending at least $200 per day, likely much more.  Since our first attempts will require many days / weeks of configurations, we will be spending quite a bit of funds in the provisioning / testing / verifying phase of this project.</a:t>
                      </a:r>
                    </a:p>
                    <a:p>
                      <a:r>
                        <a:rPr lang="en-US" sz="1400" b="0" i="0" dirty="0">
                          <a:latin typeface="Helvetica" pitchFamily="2" charset="0"/>
                        </a:rPr>
                        <a:t> </a:t>
                      </a:r>
                    </a:p>
                    <a:p>
                      <a:r>
                        <a:rPr lang="en-US" sz="1400" b="0" i="0" dirty="0">
                          <a:latin typeface="Helvetica" pitchFamily="2" charset="0"/>
                        </a:rPr>
                        <a:t>The next part of the discussion is egress costs; Microsoft provides up to 5GB monthly.  To test this we will need to access and download information. If we exceed this amount we will be charged extra monies, per GB.</a:t>
                      </a:r>
                    </a:p>
                    <a:p>
                      <a:r>
                        <a:rPr lang="en-US" sz="1400" b="0" i="0" dirty="0">
                          <a:latin typeface="Helvetica" pitchFamily="2" charset="0"/>
                        </a:rPr>
                        <a:t> </a:t>
                      </a:r>
                    </a:p>
                    <a:p>
                      <a:r>
                        <a:rPr lang="en-US" sz="1400" b="0" i="0" dirty="0">
                          <a:latin typeface="Helvetica" pitchFamily="2" charset="0"/>
                        </a:rPr>
                        <a:t>Lastly, this is just the minimum amount needed to support the ERP system, there are probably other systems we haven’t considered (</a:t>
                      </a:r>
                      <a:r>
                        <a:rPr lang="en-US" sz="1400" b="0" i="0" dirty="0" err="1">
                          <a:latin typeface="Helvetica" pitchFamily="2" charset="0"/>
                        </a:rPr>
                        <a:t>SamWeb</a:t>
                      </a:r>
                      <a:r>
                        <a:rPr lang="en-US" sz="1400" b="0" i="0" dirty="0">
                          <a:latin typeface="Helvetica" pitchFamily="2" charset="0"/>
                        </a:rPr>
                        <a:t>, Cognos, Commvault, </a:t>
                      </a:r>
                      <a:r>
                        <a:rPr lang="en-US" sz="1400" b="0" i="0" dirty="0" err="1">
                          <a:latin typeface="Helvetica" pitchFamily="2" charset="0"/>
                        </a:rPr>
                        <a:t>etc</a:t>
                      </a:r>
                      <a:r>
                        <a:rPr lang="en-US" sz="1400" b="0" i="0" dirty="0">
                          <a:latin typeface="Helvetica" pitchFamily="2" charset="0"/>
                        </a:rPr>
                        <a:t>) we need to add into the calculation to be effective.  The thought of the $50k ask was to provide enough funding to be minimally successful, but is not intended as a total cost analysis since there is a LOT we don’t know.</a:t>
                      </a:r>
                    </a:p>
                  </a:txBody>
                  <a:tcPr>
                    <a:solidFill>
                      <a:schemeClr val="bg1"/>
                    </a:solidFill>
                  </a:tcPr>
                </a:tc>
                <a:tc hMerge="1">
                  <a:txBody>
                    <a:bodyPr/>
                    <a:lstStyle/>
                    <a:p>
                      <a:pPr lvl="0">
                        <a:buNone/>
                      </a:pPr>
                      <a:endParaRPr lang="en-US" sz="1400" b="0" i="0" u="none" strike="noStrike" noProof="0">
                        <a:latin typeface="Helvetica"/>
                      </a:endParaRP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511559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New or Enhanced Initiatives </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2780479848"/>
              </p:ext>
            </p:extLst>
          </p:nvPr>
        </p:nvGraphicFramePr>
        <p:xfrm>
          <a:off x="838199" y="1372630"/>
          <a:ext cx="10515600" cy="5060573"/>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a:latin typeface="Helvetica" pitchFamily="2" charset="0"/>
                        </a:rPr>
                        <a:t>#3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System Administrator – Virtual Desktop Infrastructure (VDI) Production Environment FTE</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Embody a culture of excellence</a:t>
                      </a:r>
                    </a:p>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2.2: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Align processes and resources, such as staffing, facilities, technology, and other assets to strategic priorities	</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$116,301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Recurring $88,107 | Fringe Benefits $28,194</a:t>
                      </a:r>
                    </a:p>
                  </a:txBody>
                  <a:tcPr marR="0">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869025">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position will allow us to expand our remote presence and create more virtual labs, enabling classes to resume online from anywhere.  One of the benefits will be augmenting our depleted lab space here on campus.</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pPr lvl="0">
                        <a:buNone/>
                      </a:pPr>
                      <a:r>
                        <a:rPr lang="en-US" sz="1500" b="0" i="0" u="none" strike="noStrike" noProof="0">
                          <a:latin typeface="Helvetica"/>
                        </a:rPr>
                        <a:t>If funded, our VDI environment will be able to grow the environment to match the demand, thus requiring more infrastructure (increase future </a:t>
                      </a:r>
                      <a:r>
                        <a:rPr lang="en-US" sz="1500" b="0" i="0" u="none" strike="noStrike" noProof="0" err="1">
                          <a:latin typeface="Helvetica"/>
                        </a:rPr>
                        <a:t>CapX</a:t>
                      </a:r>
                      <a:r>
                        <a:rPr lang="en-US" sz="1500" b="0" i="0" u="none" strike="noStrike" noProof="0">
                          <a:latin typeface="Helvetica"/>
                        </a:rPr>
                        <a:t> costs) to meet the new demand.  </a:t>
                      </a:r>
                    </a:p>
                    <a:p>
                      <a:pPr lvl="0">
                        <a:buNone/>
                      </a:pPr>
                      <a:endParaRPr lang="en-US" sz="200" b="0" i="0" u="none" strike="noStrike" noProof="0">
                        <a:latin typeface="Helvetica"/>
                      </a:endParaRPr>
                    </a:p>
                    <a:p>
                      <a:pPr lvl="0">
                        <a:buNone/>
                      </a:pPr>
                      <a:r>
                        <a:rPr lang="en-US" sz="1500" b="0" i="0" u="none" strike="noStrike" noProof="0">
                          <a:latin typeface="Helvetica"/>
                        </a:rPr>
                        <a:t>If not funded this position, we will be unable to meet the increased demand for virtual labs, department remote workers, and overall management of the infrastructure we have in place in terms of security updates and new state directives coming down from DIR and the Governors office.</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4220362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New or Enhanced Initiatives </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1470160531"/>
              </p:ext>
            </p:extLst>
          </p:nvPr>
        </p:nvGraphicFramePr>
        <p:xfrm>
          <a:off x="838199" y="1372630"/>
          <a:ext cx="10515600" cy="4796139"/>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a:latin typeface="Helvetica" pitchFamily="2" charset="0"/>
                        </a:rPr>
                        <a:t>#4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Cybersecurity Staff</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Embody a culture of excellence</a:t>
                      </a:r>
                    </a:p>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2.5: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Provide excellent and timely service to students, faculty, staff, visitors, and alumni	</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$168,528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Recurring - $125,400 | Fringe Benefits - $40,128 | O&amp;M Travel - $3,000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benefit of this position is to provide a dedicated resource to manage the incident response program and respond to high-level cybersecurity incidents. As Assistant Director of Information Security, this position will also serve as a backup to the Information Security Officer and assist with overall management of the Information Security Program of the University.</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pPr lvl="0">
                        <a:buNone/>
                      </a:pPr>
                      <a:r>
                        <a:rPr lang="en-US" sz="1600" b="0" i="0" u="none" strike="noStrike" noProof="0">
                          <a:latin typeface="Helvetica"/>
                        </a:rPr>
                        <a:t>Incident Response activities will continue to be a part of the Information Security Officer’s many direct responsibilities and take time away from other duties while addressing the growing number of information systems, cloud adoptions, increasing rate of security vulnerabilities and unprecedented cyberattacks. Additionally, the Information Security Officer role will not have an effective succession plan.</a:t>
                      </a:r>
                      <a:endParaRPr lang="en-US" sz="1600">
                        <a:latin typeface="Helvetica"/>
                        <a:cs typeface="Helvetica"/>
                      </a:endParaRP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878856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New or Enhanced Initiatives </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1208262968"/>
              </p:ext>
            </p:extLst>
          </p:nvPr>
        </p:nvGraphicFramePr>
        <p:xfrm>
          <a:off x="838199" y="1372630"/>
          <a:ext cx="10515600" cy="5100939"/>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a:latin typeface="Helvetica" pitchFamily="2" charset="0"/>
                        </a:rPr>
                        <a:t>#5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Disaster Recovery FTE</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Embody a culture of excellence</a:t>
                      </a:r>
                    </a:p>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2.2: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Align processes and resources, such as staffing, facilities, technology, and other assets to strategic priorities	</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$125,400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Recurring - $95,000 | Fringe Benefits - $30,400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Need staffing to help ensure DR processes are implemented more fully and tested on an annual basis.</a:t>
                      </a:r>
                    </a:p>
                    <a:p>
                      <a:endParaRPr lang="en-US" sz="1000" b="0" i="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We currently cannot test our DR backups to check the viability of the backup tapes. In the event of a disaster that would require a restore from tape, it is best practice to have tested your backups regularly. To do so, we need an FTE to cover this job function.</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pPr lvl="0">
                        <a:buNone/>
                      </a:pPr>
                      <a:r>
                        <a:rPr lang="en-US" sz="1600" b="0" i="0" u="none" strike="noStrike" noProof="0">
                          <a:latin typeface="Helvetica"/>
                        </a:rPr>
                        <a:t>Lack of testing / verification leaves the organization vulnerable to natural and man-made disasters.</a:t>
                      </a:r>
                    </a:p>
                    <a:p>
                      <a:pPr lvl="0">
                        <a:buNone/>
                      </a:pPr>
                      <a:endParaRPr lang="en-US" sz="1000" b="0" i="0" u="none" strike="noStrike" noProof="0">
                        <a:latin typeface="Helvetic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noProof="0">
                          <a:latin typeface="Helvetica"/>
                        </a:rPr>
                        <a:t>By not testing the veracity of our backups, we run the risk of the backup tapes not being viable when they are needed. </a:t>
                      </a:r>
                      <a:endParaRPr lang="en-US" sz="1600" b="0" i="0" u="none" strike="noStrike" noProof="0">
                        <a:latin typeface="Helvetica"/>
                        <a:cs typeface="Helvetica" panose="020B0604020202020204" pitchFamily="34" charset="0"/>
                      </a:endParaRP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37453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373678" y="6127267"/>
            <a:ext cx="685800" cy="596900"/>
          </a:xfrm>
          <a:prstGeom prst="rect">
            <a:avLst/>
          </a:prstGeom>
        </p:spPr>
      </p:pic>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3425764094"/>
              </p:ext>
            </p:extLst>
          </p:nvPr>
        </p:nvGraphicFramePr>
        <p:xfrm>
          <a:off x="838199" y="1372630"/>
          <a:ext cx="10515600" cy="4552299"/>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Satisfactory Academic Progress (SAP) Consultant</a:t>
                      </a:r>
                    </a:p>
                  </a:txBody>
                  <a:tcPr>
                    <a:solidFill>
                      <a:srgbClr val="E3643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err="1">
                          <a:solidFill>
                            <a:schemeClr val="bg1"/>
                          </a:solidFill>
                          <a:latin typeface="Helvetica" pitchFamily="2" charset="0"/>
                        </a:rPr>
                        <a:t>Encoura</a:t>
                      </a:r>
                      <a:r>
                        <a:rPr lang="en-US" sz="2000" b="1">
                          <a:solidFill>
                            <a:schemeClr val="bg1"/>
                          </a:solidFill>
                          <a:latin typeface="Helvetica" pitchFamily="2" charset="0"/>
                        </a:rPr>
                        <a:t> Insights Cloud</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Prioritize Student Success and Student Access</a:t>
                      </a:r>
                    </a:p>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2.5: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Provide excellent and timely service to students, faculty, staff, visitors, and alumni</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Funded</a:t>
                      </a:r>
                    </a:p>
                  </a:txBody>
                  <a:tcPr>
                    <a:solidFill>
                      <a:schemeClr val="accent2">
                        <a:lumMod val="40000"/>
                        <a:lumOff val="60000"/>
                      </a:schemeClr>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$50,000</a:t>
                      </a:r>
                      <a:endPar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One-time</a:t>
                      </a:r>
                      <a:endPar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SAP report and rules were written in 2009 with Banner Student Financial Aid Module.  While office processes have improved and parts of term, special programs and parts of terms were added, a large portion of the report has remained manual as the rules are not intelligent enough. Having a SAP consultant will assist in decreasing room for error and facilitate SAP reports and rules.</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latin typeface="Helvetica" pitchFamily="2" charset="0"/>
                          <a:ea typeface="Helvetica Neue" panose="02000503000000020004" pitchFamily="2" charset="0"/>
                          <a:cs typeface="Helvetica Neue" panose="02000503000000020004" pitchFamily="2" charset="0"/>
                        </a:rPr>
                        <a:t>Currently, the hierarchy of assigning SAP to a new student is inaccurate.  When a new student is evaluated, the SAP rules were found to be inaccurate as a student with attempted hours and 0 GPA was not evaluated correctly.  This is a compliance risk that could result in monetary findings against the university.</a:t>
                      </a:r>
                    </a:p>
                  </a:txBody>
                  <a:tcPr>
                    <a:solidFill>
                      <a:schemeClr val="bg1"/>
                    </a:solidFill>
                  </a:tcPr>
                </a:tc>
                <a:extLst>
                  <a:ext uri="{0D108BD9-81ED-4DB2-BD59-A6C34878D82A}">
                    <a16:rowId xmlns:a16="http://schemas.microsoft.com/office/drawing/2014/main" val="3968074787"/>
                  </a:ext>
                </a:extLst>
              </a:tr>
            </a:tbl>
          </a:graphicData>
        </a:graphic>
      </p:graphicFrame>
      <p:sp>
        <p:nvSpPr>
          <p:cNvPr id="4" name="Title 1">
            <a:extLst>
              <a:ext uri="{FF2B5EF4-FFF2-40B4-BE49-F238E27FC236}">
                <a16:creationId xmlns:a16="http://schemas.microsoft.com/office/drawing/2014/main" id="{4142E444-98C6-5199-2BD8-D02D7DD61D2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Self-Funded Initiative</a:t>
            </a:r>
          </a:p>
        </p:txBody>
      </p:sp>
    </p:spTree>
    <p:extLst>
      <p:ext uri="{BB962C8B-B14F-4D97-AF65-F5344CB8AC3E}">
        <p14:creationId xmlns:p14="http://schemas.microsoft.com/office/powerpoint/2010/main" val="1484879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2590599362"/>
              </p:ext>
            </p:extLst>
          </p:nvPr>
        </p:nvGraphicFramePr>
        <p:xfrm>
          <a:off x="838199" y="1372630"/>
          <a:ext cx="10515600" cy="5283819"/>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err="1">
                          <a:solidFill>
                            <a:schemeClr val="bg1"/>
                          </a:solidFill>
                          <a:latin typeface="Helvetica" pitchFamily="2" charset="0"/>
                        </a:rPr>
                        <a:t>MiFare</a:t>
                      </a:r>
                      <a:r>
                        <a:rPr lang="en-US" sz="2000" b="1">
                          <a:solidFill>
                            <a:schemeClr val="bg1"/>
                          </a:solidFill>
                          <a:latin typeface="Helvetica" pitchFamily="2" charset="0"/>
                        </a:rPr>
                        <a:t> Credentials | Students</a:t>
                      </a:r>
                    </a:p>
                  </a:txBody>
                  <a:tcPr>
                    <a:solidFill>
                      <a:srgbClr val="E3643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err="1">
                          <a:solidFill>
                            <a:schemeClr val="bg1"/>
                          </a:solidFill>
                          <a:latin typeface="Helvetica" pitchFamily="2" charset="0"/>
                        </a:rPr>
                        <a:t>Encoura</a:t>
                      </a:r>
                      <a:r>
                        <a:rPr lang="en-US" sz="2000" b="1">
                          <a:solidFill>
                            <a:schemeClr val="bg1"/>
                          </a:solidFill>
                          <a:latin typeface="Helvetica" pitchFamily="2" charset="0"/>
                        </a:rPr>
                        <a:t> Insights Cloud</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Prioritize Student Success and Student Access</a:t>
                      </a:r>
                    </a:p>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1.1: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Funded</a:t>
                      </a:r>
                    </a:p>
                  </a:txBody>
                  <a:tcPr>
                    <a:solidFill>
                      <a:schemeClr val="accent2">
                        <a:lumMod val="40000"/>
                        <a:lumOff val="60000"/>
                      </a:schemeClr>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$100,000 </a:t>
                      </a:r>
                      <a:r>
                        <a:rPr lang="en-US" sz="18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$50,000/annually</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 </a:t>
                      </a:r>
                      <a:r>
                        <a:rPr lang="en-US" sz="18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(self-fund for 2-yrs; university to fund in perpetuity)</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MiFare</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Credentials to students moving forward. We currently issue </a:t>
                      </a:r>
                      <a:r>
                        <a:rPr lang="en-US" sz="1600" b="0" i="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MiFare</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to </a:t>
                      </a:r>
                      <a:r>
                        <a:rPr lang="en-US" sz="1600" b="0" i="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Universtity</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faculty and staff. </a:t>
                      </a:r>
                      <a:r>
                        <a:rPr lang="en-US" sz="1600" b="0" i="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MiFare</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provides a contactless credential solution and creates efficiency at student access point. This is a more secure credential which encrypts student data stored on the Bearkat </a:t>
                      </a:r>
                      <a:r>
                        <a:rPr lang="en-US" sz="1600" b="0" i="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OneCard</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The credential provides robust security opportunities tied to building access control, event management, and attendance tracking. Data can be used to support retention and address security concerns.</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latin typeface="Helvetica" pitchFamily="2" charset="0"/>
                          <a:ea typeface="Helvetica Neue" panose="02000503000000020004" pitchFamily="2" charset="0"/>
                          <a:cs typeface="Helvetica Neue" panose="02000503000000020004" pitchFamily="2" charset="0"/>
                        </a:rPr>
                        <a:t>Security risks tied to loss of sensitive student data, physical building security, classroom security, and event security. Publicity concerns in the event of a breach of data or security event due to not keeping up with current card industry standards. Campus is attempting to update outdated infrastructure and we would not be able to support their efforts without </a:t>
                      </a:r>
                      <a:r>
                        <a:rPr lang="en-US" sz="1600" b="0" i="0" dirty="0" err="1">
                          <a:latin typeface="Helvetica" pitchFamily="2" charset="0"/>
                          <a:ea typeface="Helvetica Neue" panose="02000503000000020004" pitchFamily="2" charset="0"/>
                          <a:cs typeface="Helvetica Neue" panose="02000503000000020004" pitchFamily="2" charset="0"/>
                        </a:rPr>
                        <a:t>MiFare</a:t>
                      </a:r>
                      <a:r>
                        <a:rPr lang="en-US" sz="1600" b="0" i="0" dirty="0">
                          <a:latin typeface="Helvetica" pitchFamily="2" charset="0"/>
                          <a:ea typeface="Helvetica Neue" panose="02000503000000020004" pitchFamily="2" charset="0"/>
                          <a:cs typeface="Helvetica Neue" panose="02000503000000020004" pitchFamily="2" charset="0"/>
                        </a:rPr>
                        <a:t> credentials in place.</a:t>
                      </a:r>
                    </a:p>
                  </a:txBody>
                  <a:tcPr>
                    <a:solidFill>
                      <a:schemeClr val="bg1"/>
                    </a:solidFill>
                  </a:tcPr>
                </a:tc>
                <a:extLst>
                  <a:ext uri="{0D108BD9-81ED-4DB2-BD59-A6C34878D82A}">
                    <a16:rowId xmlns:a16="http://schemas.microsoft.com/office/drawing/2014/main" val="3968074787"/>
                  </a:ext>
                </a:extLst>
              </a:tr>
            </a:tbl>
          </a:graphicData>
        </a:graphic>
      </p:graphicFrame>
      <p:sp>
        <p:nvSpPr>
          <p:cNvPr id="4" name="Title 1">
            <a:extLst>
              <a:ext uri="{FF2B5EF4-FFF2-40B4-BE49-F238E27FC236}">
                <a16:creationId xmlns:a16="http://schemas.microsoft.com/office/drawing/2014/main" id="{4142E444-98C6-5199-2BD8-D02D7DD61D2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Self-Funded Initiative</a:t>
            </a:r>
          </a:p>
        </p:txBody>
      </p:sp>
    </p:spTree>
    <p:extLst>
      <p:ext uri="{BB962C8B-B14F-4D97-AF65-F5344CB8AC3E}">
        <p14:creationId xmlns:p14="http://schemas.microsoft.com/office/powerpoint/2010/main" val="3323095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426640689"/>
              </p:ext>
            </p:extLst>
          </p:nvPr>
        </p:nvGraphicFramePr>
        <p:xfrm>
          <a:off x="838199" y="1372630"/>
          <a:ext cx="10515600" cy="4930201"/>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err="1">
                          <a:solidFill>
                            <a:schemeClr val="bg1"/>
                          </a:solidFill>
                          <a:latin typeface="Helvetica" pitchFamily="2" charset="0"/>
                        </a:rPr>
                        <a:t>Encoura</a:t>
                      </a:r>
                      <a:r>
                        <a:rPr lang="en-US" sz="2000" b="1">
                          <a:solidFill>
                            <a:schemeClr val="bg1"/>
                          </a:solidFill>
                          <a:latin typeface="Helvetica" pitchFamily="2" charset="0"/>
                        </a:rPr>
                        <a:t> Insights Cloud</a:t>
                      </a:r>
                    </a:p>
                  </a:txBody>
                  <a:tcPr>
                    <a:solidFill>
                      <a:srgbClr val="E3643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err="1">
                          <a:solidFill>
                            <a:schemeClr val="bg1"/>
                          </a:solidFill>
                          <a:latin typeface="Helvetica" pitchFamily="2" charset="0"/>
                        </a:rPr>
                        <a:t>Encoura</a:t>
                      </a:r>
                      <a:r>
                        <a:rPr lang="en-US" sz="2000" b="1">
                          <a:solidFill>
                            <a:schemeClr val="bg1"/>
                          </a:solidFill>
                          <a:latin typeface="Helvetica" pitchFamily="2" charset="0"/>
                        </a:rPr>
                        <a:t> Insights Cloud</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Prioritize Student Success and Student Access</a:t>
                      </a:r>
                    </a:p>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1.1: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Funded</a:t>
                      </a:r>
                    </a:p>
                  </a:txBody>
                  <a:tcPr>
                    <a:solidFill>
                      <a:schemeClr val="accent2">
                        <a:lumMod val="40000"/>
                        <a:lumOff val="60000"/>
                      </a:schemeClr>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$200,000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$50,000/annually</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(4-year contract beginning 9/1/2023)</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tool will allow Admissions to visualize recruitment strategies, current funnel, and year-over-year national benchmarks to understand SHSU’s performance and market visibility. We could reach students earlier in the recruiting process and segment messaging based on their motivations and preferences. Enables staff to know exactly where SHSU has student interest in a specific program within a specific demographic and clearly visualize how SHSU is progressing toward funnel goals by student type and how our class is shaping year over year.</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latin typeface="Helvetica"/>
                          <a:ea typeface="Helvetica Neue" panose="02000503000000020004" pitchFamily="2" charset="0"/>
                          <a:cs typeface="Helvetica Neue" panose="02000503000000020004" pitchFamily="2" charset="0"/>
                        </a:rPr>
                        <a:t>The risk of not funding this includes losing ground on competitors in reaching target student audiences and missing out on an opportunity to know more about student intent to support retention efforts.</a:t>
                      </a:r>
                      <a:endParaRPr lang="en-US" sz="1600" b="0" i="0" dirty="0">
                        <a:latin typeface="Helvetica" pitchFamily="2" charset="0"/>
                        <a:ea typeface="Helvetica Neue" panose="02000503000000020004" pitchFamily="2" charset="0"/>
                        <a:cs typeface="Helvetica Neue" panose="02000503000000020004" pitchFamily="2" charset="0"/>
                      </a:endParaRPr>
                    </a:p>
                  </a:txBody>
                  <a:tcPr>
                    <a:solidFill>
                      <a:schemeClr val="bg1"/>
                    </a:solidFill>
                  </a:tcPr>
                </a:tc>
                <a:extLst>
                  <a:ext uri="{0D108BD9-81ED-4DB2-BD59-A6C34878D82A}">
                    <a16:rowId xmlns:a16="http://schemas.microsoft.com/office/drawing/2014/main" val="3968074787"/>
                  </a:ext>
                </a:extLst>
              </a:tr>
            </a:tbl>
          </a:graphicData>
        </a:graphic>
      </p:graphicFrame>
      <p:sp>
        <p:nvSpPr>
          <p:cNvPr id="4" name="Title 1">
            <a:extLst>
              <a:ext uri="{FF2B5EF4-FFF2-40B4-BE49-F238E27FC236}">
                <a16:creationId xmlns:a16="http://schemas.microsoft.com/office/drawing/2014/main" id="{4142E444-98C6-5199-2BD8-D02D7DD61D2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Self-Funded Initiative</a:t>
            </a:r>
          </a:p>
        </p:txBody>
      </p:sp>
    </p:spTree>
    <p:extLst>
      <p:ext uri="{BB962C8B-B14F-4D97-AF65-F5344CB8AC3E}">
        <p14:creationId xmlns:p14="http://schemas.microsoft.com/office/powerpoint/2010/main" val="1319757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373678" y="6127267"/>
            <a:ext cx="685800" cy="596900"/>
          </a:xfrm>
          <a:prstGeom prst="rect">
            <a:avLst/>
          </a:prstGeom>
        </p:spPr>
      </p:pic>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3046621593"/>
              </p:ext>
            </p:extLst>
          </p:nvPr>
        </p:nvGraphicFramePr>
        <p:xfrm>
          <a:off x="838199" y="1372630"/>
          <a:ext cx="10515600" cy="4614811"/>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538837">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a:rPr>
                        <a:t>Institution-Wide Customer Relationship Management Tool</a:t>
                      </a:r>
                    </a:p>
                  </a:txBody>
                  <a:tcPr>
                    <a:solidFill>
                      <a:srgbClr val="E3643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err="1">
                          <a:solidFill>
                            <a:schemeClr val="bg1"/>
                          </a:solidFill>
                          <a:latin typeface="Helvetica" pitchFamily="2" charset="0"/>
                        </a:rPr>
                        <a:t>Encoura</a:t>
                      </a:r>
                      <a:r>
                        <a:rPr lang="en-US" sz="2000" b="1">
                          <a:solidFill>
                            <a:schemeClr val="bg1"/>
                          </a:solidFill>
                          <a:latin typeface="Helvetica" pitchFamily="2" charset="0"/>
                        </a:rPr>
                        <a:t> Insights Cloud</a:t>
                      </a:r>
                    </a:p>
                  </a:txBody>
                  <a:tcPr>
                    <a:solidFill>
                      <a:srgbClr val="E36436"/>
                    </a:solidFill>
                  </a:tcPr>
                </a:tc>
                <a:extLst>
                  <a:ext uri="{0D108BD9-81ED-4DB2-BD59-A6C34878D82A}">
                    <a16:rowId xmlns:a16="http://schemas.microsoft.com/office/drawing/2014/main" val="1047101734"/>
                  </a:ext>
                </a:extLst>
              </a:tr>
              <a:tr h="109095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a:t>
                      </a:r>
                      <a:r>
                        <a:rPr lang="en-US" sz="18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Prioritize Student Success and Student Access</a:t>
                      </a:r>
                    </a:p>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1.1: </a:t>
                      </a:r>
                      <a:r>
                        <a:rPr lang="en-US" sz="18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848519">
                <a:tc>
                  <a:txBody>
                    <a:bodyPr/>
                    <a:lstStyle/>
                    <a:p>
                      <a:r>
                        <a:rPr lang="en-US" sz="1800" b="1" i="0">
                          <a:solidFill>
                            <a:schemeClr val="bg2">
                              <a:lumMod val="25000"/>
                            </a:schemeClr>
                          </a:solidFill>
                          <a:latin typeface="Helvetica" pitchFamily="2" charset="0"/>
                        </a:rPr>
                        <a:t>Partner department or division</a:t>
                      </a:r>
                    </a:p>
                  </a:txBody>
                  <a:tcPr>
                    <a:solidFill>
                      <a:schemeClr val="accent2">
                        <a:lumMod val="40000"/>
                        <a:lumOff val="60000"/>
                      </a:schemeClr>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Institution-Wide</a:t>
                      </a:r>
                    </a:p>
                  </a:txBody>
                  <a:tcPr>
                    <a:solidFill>
                      <a:schemeClr val="accent2">
                        <a:lumMod val="40000"/>
                        <a:lumOff val="60000"/>
                      </a:schemeClr>
                    </a:solidFill>
                  </a:tcPr>
                </a:tc>
                <a:extLst>
                  <a:ext uri="{0D108BD9-81ED-4DB2-BD59-A6C34878D82A}">
                    <a16:rowId xmlns:a16="http://schemas.microsoft.com/office/drawing/2014/main" val="3209393977"/>
                  </a:ext>
                </a:extLst>
              </a:tr>
              <a:tr h="649244">
                <a:tc>
                  <a:txBody>
                    <a:bodyPr/>
                    <a:lstStyle/>
                    <a:p>
                      <a:r>
                        <a:rPr lang="en-US" sz="1800" b="1" i="0">
                          <a:solidFill>
                            <a:schemeClr val="bg2">
                              <a:lumMod val="25000"/>
                            </a:schemeClr>
                          </a:solidFill>
                          <a:latin typeface="Helvetica" pitchFamily="2" charset="0"/>
                        </a:rPr>
                        <a:t>Timeline</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Next 1-3 years</a:t>
                      </a:r>
                    </a:p>
                  </a:txBody>
                  <a:tcPr>
                    <a:solidFill>
                      <a:schemeClr val="bg1"/>
                    </a:solidFill>
                  </a:tcPr>
                </a:tc>
                <a:extLst>
                  <a:ext uri="{0D108BD9-81ED-4DB2-BD59-A6C34878D82A}">
                    <a16:rowId xmlns:a16="http://schemas.microsoft.com/office/drawing/2014/main" val="708386040"/>
                  </a:ext>
                </a:extLst>
              </a:tr>
              <a:tr h="1487257">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8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Currently SHSU uses over 10 CRM and communication tools to track, communicate with, and report about constituents (e.g., prospects, students, alumni, and donors.) Providing a unified CRM can maximize university resources, provide better insights regarding pipeline, and drive an improved constituent experience.</a:t>
                      </a:r>
                    </a:p>
                  </a:txBody>
                  <a:tcPr>
                    <a:solidFill>
                      <a:schemeClr val="accent2">
                        <a:lumMod val="40000"/>
                        <a:lumOff val="60000"/>
                      </a:schemeClr>
                    </a:solidFill>
                  </a:tcPr>
                </a:tc>
                <a:extLst>
                  <a:ext uri="{0D108BD9-81ED-4DB2-BD59-A6C34878D82A}">
                    <a16:rowId xmlns:a16="http://schemas.microsoft.com/office/drawing/2014/main" val="126973460"/>
                  </a:ext>
                </a:extLst>
              </a:tr>
            </a:tbl>
          </a:graphicData>
        </a:graphic>
      </p:graphicFrame>
      <p:sp>
        <p:nvSpPr>
          <p:cNvPr id="4" name="Title 1">
            <a:extLst>
              <a:ext uri="{FF2B5EF4-FFF2-40B4-BE49-F238E27FC236}">
                <a16:creationId xmlns:a16="http://schemas.microsoft.com/office/drawing/2014/main" id="{4142E444-98C6-5199-2BD8-D02D7DD61D2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spTree>
    <p:extLst>
      <p:ext uri="{BB962C8B-B14F-4D97-AF65-F5344CB8AC3E}">
        <p14:creationId xmlns:p14="http://schemas.microsoft.com/office/powerpoint/2010/main" val="1141821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1286523144"/>
              </p:ext>
            </p:extLst>
          </p:nvPr>
        </p:nvGraphicFramePr>
        <p:xfrm>
          <a:off x="838199" y="1372629"/>
          <a:ext cx="10515600" cy="4754636"/>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52661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Virtual Panic Buttons</a:t>
                      </a:r>
                    </a:p>
                  </a:txBody>
                  <a:tcPr>
                    <a:solidFill>
                      <a:srgbClr val="E3643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err="1">
                          <a:solidFill>
                            <a:schemeClr val="bg1"/>
                          </a:solidFill>
                          <a:latin typeface="Helvetica" pitchFamily="2" charset="0"/>
                        </a:rPr>
                        <a:t>Encoura</a:t>
                      </a:r>
                      <a:r>
                        <a:rPr lang="en-US" sz="2000" b="1">
                          <a:solidFill>
                            <a:schemeClr val="bg1"/>
                          </a:solidFill>
                          <a:latin typeface="Helvetica" pitchFamily="2" charset="0"/>
                        </a:rPr>
                        <a:t> Insights Cloud</a:t>
                      </a:r>
                    </a:p>
                  </a:txBody>
                  <a:tcPr>
                    <a:solidFill>
                      <a:srgbClr val="E36436"/>
                    </a:solidFill>
                  </a:tcPr>
                </a:tc>
                <a:extLst>
                  <a:ext uri="{0D108BD9-81ED-4DB2-BD59-A6C34878D82A}">
                    <a16:rowId xmlns:a16="http://schemas.microsoft.com/office/drawing/2014/main" val="1047101734"/>
                  </a:ext>
                </a:extLst>
              </a:tr>
              <a:tr h="1066205">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a:t>
                      </a:r>
                      <a:r>
                        <a:rPr lang="en-US" sz="18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Embody a culture of excellence</a:t>
                      </a:r>
                    </a:p>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2.2: </a:t>
                      </a:r>
                      <a:r>
                        <a:rPr lang="en-US" sz="18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Align processes and resources, such as staffing, facilities, technology, and other assets to strategic priorities</a:t>
                      </a:r>
                    </a:p>
                  </a:txBody>
                  <a:tcPr>
                    <a:solidFill>
                      <a:schemeClr val="bg1"/>
                    </a:solidFill>
                  </a:tcPr>
                </a:tc>
                <a:extLst>
                  <a:ext uri="{0D108BD9-81ED-4DB2-BD59-A6C34878D82A}">
                    <a16:rowId xmlns:a16="http://schemas.microsoft.com/office/drawing/2014/main" val="1953934233"/>
                  </a:ext>
                </a:extLst>
              </a:tr>
              <a:tr h="829271">
                <a:tc>
                  <a:txBody>
                    <a:bodyPr/>
                    <a:lstStyle/>
                    <a:p>
                      <a:r>
                        <a:rPr lang="en-US" sz="1800" b="1" i="0">
                          <a:solidFill>
                            <a:schemeClr val="bg2">
                              <a:lumMod val="25000"/>
                            </a:schemeClr>
                          </a:solidFill>
                          <a:latin typeface="Helvetica" pitchFamily="2" charset="0"/>
                        </a:rPr>
                        <a:t>Partner department or division</a:t>
                      </a:r>
                    </a:p>
                  </a:txBody>
                  <a:tcPr>
                    <a:solidFill>
                      <a:schemeClr val="accent2">
                        <a:lumMod val="40000"/>
                        <a:lumOff val="60000"/>
                      </a:schemeClr>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Campus-Wide</a:t>
                      </a:r>
                    </a:p>
                  </a:txBody>
                  <a:tcPr>
                    <a:solidFill>
                      <a:schemeClr val="accent2">
                        <a:lumMod val="40000"/>
                        <a:lumOff val="60000"/>
                      </a:schemeClr>
                    </a:solidFill>
                  </a:tcPr>
                </a:tc>
                <a:extLst>
                  <a:ext uri="{0D108BD9-81ED-4DB2-BD59-A6C34878D82A}">
                    <a16:rowId xmlns:a16="http://schemas.microsoft.com/office/drawing/2014/main" val="3209393977"/>
                  </a:ext>
                </a:extLst>
              </a:tr>
              <a:tr h="634516">
                <a:tc>
                  <a:txBody>
                    <a:bodyPr/>
                    <a:lstStyle/>
                    <a:p>
                      <a:r>
                        <a:rPr lang="en-US" sz="1800" b="1" i="0">
                          <a:solidFill>
                            <a:schemeClr val="bg2">
                              <a:lumMod val="25000"/>
                            </a:schemeClr>
                          </a:solidFill>
                          <a:latin typeface="Helvetica" pitchFamily="2" charset="0"/>
                        </a:rPr>
                        <a:t>Timeline</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Next 1-3 years</a:t>
                      </a:r>
                    </a:p>
                  </a:txBody>
                  <a:tcPr>
                    <a:solidFill>
                      <a:schemeClr val="bg1"/>
                    </a:solidFill>
                  </a:tcPr>
                </a:tc>
                <a:extLst>
                  <a:ext uri="{0D108BD9-81ED-4DB2-BD59-A6C34878D82A}">
                    <a16:rowId xmlns:a16="http://schemas.microsoft.com/office/drawing/2014/main" val="708386040"/>
                  </a:ext>
                </a:extLst>
              </a:tr>
              <a:tr h="169803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8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Purchase and implement </a:t>
                      </a:r>
                      <a:r>
                        <a:rPr lang="en-US" sz="1800" b="0" i="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Alertus</a:t>
                      </a:r>
                      <a:r>
                        <a:rPr lang="en-US" sz="18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Desktop notification system (or equivalent) to provide every managed device with a virtual panic button. This would reduce the costs for departments to have multiple physical panic buttons, and provide greater support to labs, classrooms, high traffic offices, etc. </a:t>
                      </a:r>
                      <a:r>
                        <a:rPr lang="en-US" sz="18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hlinkClick r:id="rId3"/>
                        </a:rPr>
                        <a:t>https://www.alertus.com/desktop</a:t>
                      </a:r>
                      <a:r>
                        <a:rPr lang="en-US" sz="18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a:t>
                      </a:r>
                    </a:p>
                  </a:txBody>
                  <a:tcPr>
                    <a:solidFill>
                      <a:schemeClr val="accent2">
                        <a:lumMod val="40000"/>
                        <a:lumOff val="60000"/>
                      </a:schemeClr>
                    </a:solidFill>
                  </a:tcPr>
                </a:tc>
                <a:extLst>
                  <a:ext uri="{0D108BD9-81ED-4DB2-BD59-A6C34878D82A}">
                    <a16:rowId xmlns:a16="http://schemas.microsoft.com/office/drawing/2014/main" val="126973460"/>
                  </a:ext>
                </a:extLst>
              </a:tr>
            </a:tbl>
          </a:graphicData>
        </a:graphic>
      </p:graphicFrame>
      <p:sp>
        <p:nvSpPr>
          <p:cNvPr id="4" name="Title 1">
            <a:extLst>
              <a:ext uri="{FF2B5EF4-FFF2-40B4-BE49-F238E27FC236}">
                <a16:creationId xmlns:a16="http://schemas.microsoft.com/office/drawing/2014/main" id="{4142E444-98C6-5199-2BD8-D02D7DD61D2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spTree>
    <p:extLst>
      <p:ext uri="{BB962C8B-B14F-4D97-AF65-F5344CB8AC3E}">
        <p14:creationId xmlns:p14="http://schemas.microsoft.com/office/powerpoint/2010/main" val="3720738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613231049"/>
              </p:ext>
            </p:extLst>
          </p:nvPr>
        </p:nvGraphicFramePr>
        <p:xfrm>
          <a:off x="838199" y="1372630"/>
          <a:ext cx="10515600" cy="4754637"/>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55516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Mobile Credentials</a:t>
                      </a:r>
                    </a:p>
                  </a:txBody>
                  <a:tcPr>
                    <a:solidFill>
                      <a:srgbClr val="E3643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err="1">
                          <a:solidFill>
                            <a:schemeClr val="bg1"/>
                          </a:solidFill>
                          <a:latin typeface="Helvetica" pitchFamily="2" charset="0"/>
                        </a:rPr>
                        <a:t>Encoura</a:t>
                      </a:r>
                      <a:r>
                        <a:rPr lang="en-US" sz="2000" b="1">
                          <a:solidFill>
                            <a:schemeClr val="bg1"/>
                          </a:solidFill>
                          <a:latin typeface="Helvetica" pitchFamily="2" charset="0"/>
                        </a:rPr>
                        <a:t> Insights Cloud</a:t>
                      </a:r>
                    </a:p>
                  </a:txBody>
                  <a:tcPr>
                    <a:solidFill>
                      <a:srgbClr val="E36436"/>
                    </a:solidFill>
                  </a:tcPr>
                </a:tc>
                <a:extLst>
                  <a:ext uri="{0D108BD9-81ED-4DB2-BD59-A6C34878D82A}">
                    <a16:rowId xmlns:a16="http://schemas.microsoft.com/office/drawing/2014/main" val="1047101734"/>
                  </a:ext>
                </a:extLst>
              </a:tr>
              <a:tr h="1124009">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a:t>
                      </a:r>
                      <a:r>
                        <a:rPr lang="en-US" sz="18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Embody a culture of excellence</a:t>
                      </a:r>
                    </a:p>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2.5: </a:t>
                      </a:r>
                      <a:r>
                        <a:rPr lang="en-US" sz="18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Provide excellent and timely service to students, faculty, staff, visitors, and alumni</a:t>
                      </a:r>
                    </a:p>
                  </a:txBody>
                  <a:tcPr>
                    <a:solidFill>
                      <a:schemeClr val="bg1"/>
                    </a:solidFill>
                  </a:tcPr>
                </a:tc>
                <a:extLst>
                  <a:ext uri="{0D108BD9-81ED-4DB2-BD59-A6C34878D82A}">
                    <a16:rowId xmlns:a16="http://schemas.microsoft.com/office/drawing/2014/main" val="1953934233"/>
                  </a:ext>
                </a:extLst>
              </a:tr>
              <a:tr h="874229">
                <a:tc>
                  <a:txBody>
                    <a:bodyPr/>
                    <a:lstStyle/>
                    <a:p>
                      <a:r>
                        <a:rPr lang="en-US" sz="1800" b="1" i="0">
                          <a:solidFill>
                            <a:schemeClr val="bg2">
                              <a:lumMod val="25000"/>
                            </a:schemeClr>
                          </a:solidFill>
                          <a:latin typeface="Helvetica" pitchFamily="2" charset="0"/>
                        </a:rPr>
                        <a:t>Partner department or division</a:t>
                      </a:r>
                    </a:p>
                  </a:txBody>
                  <a:tcPr>
                    <a:solidFill>
                      <a:schemeClr val="accent2">
                        <a:lumMod val="40000"/>
                        <a:lumOff val="60000"/>
                      </a:schemeClr>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Campus-Wide</a:t>
                      </a:r>
                    </a:p>
                  </a:txBody>
                  <a:tcPr>
                    <a:solidFill>
                      <a:schemeClr val="accent2">
                        <a:lumMod val="40000"/>
                        <a:lumOff val="60000"/>
                      </a:schemeClr>
                    </a:solidFill>
                  </a:tcPr>
                </a:tc>
                <a:extLst>
                  <a:ext uri="{0D108BD9-81ED-4DB2-BD59-A6C34878D82A}">
                    <a16:rowId xmlns:a16="http://schemas.microsoft.com/office/drawing/2014/main" val="3209393977"/>
                  </a:ext>
                </a:extLst>
              </a:tr>
              <a:tr h="668916">
                <a:tc>
                  <a:txBody>
                    <a:bodyPr/>
                    <a:lstStyle/>
                    <a:p>
                      <a:r>
                        <a:rPr lang="en-US" sz="1800" b="1" i="0">
                          <a:solidFill>
                            <a:schemeClr val="bg2">
                              <a:lumMod val="25000"/>
                            </a:schemeClr>
                          </a:solidFill>
                          <a:latin typeface="Helvetica" pitchFamily="2" charset="0"/>
                        </a:rPr>
                        <a:t>Timeline</a:t>
                      </a:r>
                    </a:p>
                  </a:txBody>
                  <a:tcPr>
                    <a:solidFill>
                      <a:schemeClr val="bg1"/>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Next 2-5 years</a:t>
                      </a:r>
                    </a:p>
                  </a:txBody>
                  <a:tcPr>
                    <a:solidFill>
                      <a:schemeClr val="bg1"/>
                    </a:solidFill>
                  </a:tcPr>
                </a:tc>
                <a:extLst>
                  <a:ext uri="{0D108BD9-81ED-4DB2-BD59-A6C34878D82A}">
                    <a16:rowId xmlns:a16="http://schemas.microsoft.com/office/drawing/2014/main" val="708386040"/>
                  </a:ext>
                </a:extLst>
              </a:tr>
              <a:tr h="1532320">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8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With Mobile Credentials/Access, you can use a mobile device as a credential to access doors, networks, services and more. This solution will allow SHSU to meet the growing demands of a mobile-first world.</a:t>
                      </a:r>
                    </a:p>
                  </a:txBody>
                  <a:tcPr>
                    <a:solidFill>
                      <a:schemeClr val="accent2">
                        <a:lumMod val="40000"/>
                        <a:lumOff val="60000"/>
                      </a:schemeClr>
                    </a:solidFill>
                  </a:tcPr>
                </a:tc>
                <a:extLst>
                  <a:ext uri="{0D108BD9-81ED-4DB2-BD59-A6C34878D82A}">
                    <a16:rowId xmlns:a16="http://schemas.microsoft.com/office/drawing/2014/main" val="126973460"/>
                  </a:ext>
                </a:extLst>
              </a:tr>
            </a:tbl>
          </a:graphicData>
        </a:graphic>
      </p:graphicFrame>
      <p:sp>
        <p:nvSpPr>
          <p:cNvPr id="4" name="Title 1">
            <a:extLst>
              <a:ext uri="{FF2B5EF4-FFF2-40B4-BE49-F238E27FC236}">
                <a16:creationId xmlns:a16="http://schemas.microsoft.com/office/drawing/2014/main" id="{4142E444-98C6-5199-2BD8-D02D7DD61D2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spTree>
    <p:extLst>
      <p:ext uri="{BB962C8B-B14F-4D97-AF65-F5344CB8AC3E}">
        <p14:creationId xmlns:p14="http://schemas.microsoft.com/office/powerpoint/2010/main" val="3241923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normAutofit/>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Strategic Enrollment &amp; Innovation</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552659" y="1569538"/>
            <a:ext cx="11334542" cy="4873451"/>
          </a:xfrm>
        </p:spPr>
        <p:txBody>
          <a:bodyPr numCol="3">
            <a:normAutofit fontScale="92500"/>
          </a:bodyPr>
          <a:lstStyle/>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Academic Research &amp; Technology</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Admissions &amp; Recruitment</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Campus Products &amp; Relationships</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Career Success</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Endpoint Management</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Enrollment Partnerships</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Enrollment Services-COM</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Enrollment Technologies</a:t>
            </a:r>
          </a:p>
          <a:p>
            <a:pPr marL="225425" lvl="1" indent="-111125">
              <a:spcBef>
                <a:spcPts val="0"/>
              </a:spcBef>
              <a:spcAft>
                <a:spcPts val="1200"/>
              </a:spcAft>
            </a:pPr>
            <a:r>
              <a:rPr lang="en-US" spc="-30" dirty="0">
                <a:solidFill>
                  <a:schemeClr val="bg2">
                    <a:lumMod val="25000"/>
                  </a:schemeClr>
                </a:solidFill>
                <a:latin typeface="Helvetica" panose="020B0604020202020204" pitchFamily="34" charset="0"/>
                <a:cs typeface="Helvetica" panose="020B0604020202020204" pitchFamily="34" charset="0"/>
              </a:rPr>
              <a:t>Financial Aid &amp; Scholarships</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Information Security &amp; Compliance</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Innovation</a:t>
            </a:r>
          </a:p>
          <a:p>
            <a:pPr marL="225425" lvl="1" indent="-111125">
              <a:spcBef>
                <a:spcPts val="0"/>
              </a:spcBef>
            </a:pPr>
            <a:r>
              <a:rPr lang="en-US" dirty="0">
                <a:solidFill>
                  <a:schemeClr val="bg2">
                    <a:lumMod val="25000"/>
                  </a:schemeClr>
                </a:solidFill>
                <a:latin typeface="Helvetica" panose="020B0604020202020204" pitchFamily="34" charset="0"/>
                <a:cs typeface="Helvetica" panose="020B0604020202020204" pitchFamily="34" charset="0"/>
              </a:rPr>
              <a:t>Data, Analytics, &amp; Decision Support</a:t>
            </a:r>
          </a:p>
          <a:p>
            <a:pPr marL="682625" lvl="2"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Institutional Research</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Networking</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One-Stop Center</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Recruitment &amp; Admissions</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Registrar</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Sam Center</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SEI Business Services</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Student Account Services</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System &amp; Operations</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Testing Center</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Veterans Resource Center</a:t>
            </a:r>
          </a:p>
          <a:p>
            <a:pPr marL="225425" lvl="1" indent="-111125">
              <a:spcBef>
                <a:spcPts val="0"/>
              </a:spcBef>
              <a:spcAft>
                <a:spcPts val="1200"/>
              </a:spcAft>
            </a:pPr>
            <a:r>
              <a:rPr lang="en-US" dirty="0">
                <a:solidFill>
                  <a:schemeClr val="bg2">
                    <a:lumMod val="25000"/>
                  </a:schemeClr>
                </a:solidFill>
                <a:latin typeface="Helvetica" panose="020B0604020202020204" pitchFamily="34" charset="0"/>
                <a:cs typeface="Helvetica" panose="020B0604020202020204" pitchFamily="34" charset="0"/>
              </a:rPr>
              <a:t>Visitor Services</a:t>
            </a:r>
          </a:p>
          <a:p>
            <a:pPr marL="0" indent="0">
              <a:buNone/>
            </a:pPr>
            <a:endPar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endPar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3892783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Summary of Budget Requests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199" y="1636784"/>
            <a:ext cx="10735850" cy="4351338"/>
          </a:xfrm>
        </p:spPr>
        <p:txBody>
          <a:bodyPr>
            <a:normAutofit/>
          </a:bodyPr>
          <a:lstStyle/>
          <a:p>
            <a:pPr marL="514350" indent="-514350">
              <a:buFont typeface="+mj-lt"/>
              <a:buAutoNum type="arabicPeriod"/>
            </a:pPr>
            <a:r>
              <a:rPr lang="en-US" spc="-30">
                <a:solidFill>
                  <a:schemeClr val="bg2">
                    <a:lumMod val="25000"/>
                  </a:schemeClr>
                </a:solidFill>
                <a:latin typeface="Helvetica" pitchFamily="2" charset="0"/>
                <a:ea typeface="Helvetica Neue" panose="02000503000000020004" pitchFamily="2" charset="0"/>
                <a:cs typeface="Helvetica Neue" panose="02000503000000020004" pitchFamily="2" charset="0"/>
              </a:rPr>
              <a:t>AB1 Data Center Power &amp; Cooling Infrastructure 	</a:t>
            </a:r>
            <a:r>
              <a:rPr lang="en-US">
                <a:solidFill>
                  <a:schemeClr val="bg2">
                    <a:lumMod val="25000"/>
                  </a:schemeClr>
                </a:solidFill>
                <a:latin typeface="Helvetica" pitchFamily="2" charset="0"/>
                <a:ea typeface="Helvetica Neue" panose="02000503000000020004" pitchFamily="2" charset="0"/>
                <a:cs typeface="Helvetica Neue" panose="02000503000000020004" pitchFamily="2" charset="0"/>
              </a:rPr>
              <a:t>$600,000</a:t>
            </a:r>
          </a:p>
          <a:p>
            <a:pPr marL="514350" indent="-514350">
              <a:buFont typeface="+mj-lt"/>
              <a:buAutoNum type="arabicPeriod"/>
            </a:pPr>
            <a:r>
              <a:rPr lang="en-US">
                <a:solidFill>
                  <a:schemeClr val="bg2">
                    <a:lumMod val="25000"/>
                  </a:schemeClr>
                </a:solidFill>
                <a:latin typeface="Helvetica" pitchFamily="2" charset="0"/>
                <a:ea typeface="Helvetica Neue" panose="02000503000000020004" pitchFamily="2" charset="0"/>
                <a:cs typeface="Helvetica Neue" panose="02000503000000020004" pitchFamily="2" charset="0"/>
              </a:rPr>
              <a:t>Upgrade to Disaster Recovery Infrastructure	$50,000</a:t>
            </a:r>
          </a:p>
          <a:p>
            <a:pPr marL="514350" indent="-514350">
              <a:buFont typeface="+mj-lt"/>
              <a:buAutoNum type="arabicPeriod"/>
            </a:pPr>
            <a:r>
              <a:rPr lang="en-US">
                <a:solidFill>
                  <a:schemeClr val="bg2">
                    <a:lumMod val="25000"/>
                  </a:schemeClr>
                </a:solidFill>
                <a:latin typeface="Helvetica" pitchFamily="2" charset="0"/>
                <a:ea typeface="Helvetica Neue" panose="02000503000000020004" pitchFamily="2" charset="0"/>
                <a:cs typeface="Helvetica Neue" panose="02000503000000020004" pitchFamily="2" charset="0"/>
              </a:rPr>
              <a:t>System Administrator (VDI) Staff FTE		</a:t>
            </a:r>
            <a:r>
              <a:rPr lang="en-US" sz="2400">
                <a:solidFill>
                  <a:schemeClr val="bg2">
                    <a:lumMod val="25000"/>
                  </a:schemeClr>
                </a:solidFill>
                <a:latin typeface="Helvetica" pitchFamily="2" charset="0"/>
                <a:ea typeface="Helvetica Neue" panose="02000503000000020004" pitchFamily="2" charset="0"/>
                <a:cs typeface="Helvetica Neue" panose="02000503000000020004" pitchFamily="2" charset="0"/>
              </a:rPr>
              <a:t> 	</a:t>
            </a:r>
            <a:r>
              <a:rPr lang="en-US">
                <a:solidFill>
                  <a:schemeClr val="bg2">
                    <a:lumMod val="25000"/>
                  </a:schemeClr>
                </a:solidFill>
                <a:latin typeface="Helvetica" pitchFamily="2" charset="0"/>
                <a:ea typeface="Helvetica Neue" panose="02000503000000020004" pitchFamily="2" charset="0"/>
                <a:cs typeface="Helvetica Neue" panose="02000503000000020004" pitchFamily="2" charset="0"/>
              </a:rPr>
              <a:t>$116,301</a:t>
            </a:r>
          </a:p>
          <a:p>
            <a:pPr marL="514350" indent="-514350">
              <a:buFont typeface="+mj-lt"/>
              <a:buAutoNum type="arabicPeriod"/>
            </a:pPr>
            <a:r>
              <a:rPr lang="en-US">
                <a:solidFill>
                  <a:schemeClr val="bg2">
                    <a:lumMod val="25000"/>
                  </a:schemeClr>
                </a:solidFill>
                <a:latin typeface="Helvetica" pitchFamily="2" charset="0"/>
                <a:ea typeface="Helvetica Neue" panose="02000503000000020004" pitchFamily="2" charset="0"/>
                <a:cs typeface="Helvetica Neue" panose="02000503000000020004" pitchFamily="2" charset="0"/>
              </a:rPr>
              <a:t>Cybersecurity Staff FTE					$168,528</a:t>
            </a:r>
          </a:p>
          <a:p>
            <a:pPr marL="514350" indent="-514350">
              <a:buFont typeface="+mj-lt"/>
              <a:buAutoNum type="arabicPeriod"/>
            </a:pPr>
            <a:r>
              <a:rPr lang="en-US">
                <a:solidFill>
                  <a:schemeClr val="bg2">
                    <a:lumMod val="25000"/>
                  </a:schemeClr>
                </a:solidFill>
                <a:latin typeface="Helvetica" pitchFamily="2" charset="0"/>
                <a:ea typeface="Helvetica Neue" panose="02000503000000020004" pitchFamily="2" charset="0"/>
                <a:cs typeface="Helvetica Neue" panose="02000503000000020004" pitchFamily="2" charset="0"/>
              </a:rPr>
              <a:t>Disaster Recovery Staff FTE				$125,400</a:t>
            </a:r>
          </a:p>
          <a:p>
            <a:pPr marL="514350" indent="-514350">
              <a:buFont typeface="+mj-lt"/>
              <a:buAutoNum type="arabicPeriod"/>
            </a:pPr>
            <a:endParaRPr lang="en-US">
              <a:solidFill>
                <a:schemeClr val="bg2">
                  <a:lumMod val="2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a:solidFill>
                  <a:srgbClr val="E36436"/>
                </a:solidFill>
                <a:latin typeface="Helvetica" pitchFamily="2" charset="0"/>
                <a:ea typeface="Helvetica Neue" panose="02000503000000020004" pitchFamily="2" charset="0"/>
                <a:cs typeface="Helvetica Neue" panose="02000503000000020004" pitchFamily="2" charset="0"/>
              </a:rPr>
              <a:t>*Total Amount Requested 					$1,060,229</a:t>
            </a:r>
          </a:p>
          <a:p>
            <a:pPr marL="0" indent="0">
              <a:buNone/>
            </a:pPr>
            <a:r>
              <a:rPr lang="en-US" sz="1800" b="1">
                <a:solidFill>
                  <a:srgbClr val="E36436"/>
                </a:solidFill>
                <a:latin typeface="Helvetica" pitchFamily="2" charset="0"/>
                <a:ea typeface="Helvetica Neue" panose="02000503000000020004" pitchFamily="2" charset="0"/>
                <a:cs typeface="Helvetica Neue" panose="02000503000000020004" pitchFamily="2" charset="0"/>
              </a:rPr>
              <a:t>*new initiatives; does not include HEF/Capital Budget Increases</a:t>
            </a:r>
          </a:p>
        </p:txBody>
      </p:sp>
    </p:spTree>
    <p:extLst>
      <p:ext uri="{BB962C8B-B14F-4D97-AF65-F5344CB8AC3E}">
        <p14:creationId xmlns:p14="http://schemas.microsoft.com/office/powerpoint/2010/main" val="8220682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13" name="Title 1">
            <a:extLst>
              <a:ext uri="{FF2B5EF4-FFF2-40B4-BE49-F238E27FC236}">
                <a16:creationId xmlns:a16="http://schemas.microsoft.com/office/drawing/2014/main" id="{6BEC8821-862A-7D69-5410-876B62AE49CD}"/>
              </a:ext>
            </a:extLst>
          </p:cNvPr>
          <p:cNvSpPr txBox="1">
            <a:spLocks noGrp="1"/>
          </p:cNvSpPr>
          <p:nvPr>
            <p:ph type="title" idx="4294967295"/>
          </p:nvPr>
        </p:nvSpPr>
        <p:spPr>
          <a:xfrm>
            <a:off x="501041" y="196162"/>
            <a:ext cx="11160691"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300" b="1" i="0" u="none" strike="noStrike" kern="1200" cap="none" spc="-20" normalizeH="0" baseline="0" noProof="0" dirty="0">
                <a:ln>
                  <a:noFill/>
                </a:ln>
                <a:solidFill>
                  <a:srgbClr val="E36436"/>
                </a:solidFill>
                <a:effectLst/>
                <a:uLnTx/>
                <a:uFillTx/>
                <a:latin typeface="Helvetica" pitchFamily="2" charset="0"/>
                <a:ea typeface="Helvetica Neue" panose="02000503000000020004" pitchFamily="2" charset="0"/>
                <a:cs typeface="Helvetica Neue" panose="02000503000000020004" pitchFamily="2" charset="0"/>
              </a:rPr>
              <a:t>Summary of HEF/Capital Budget Requests</a:t>
            </a:r>
          </a:p>
        </p:txBody>
      </p:sp>
      <p:sp>
        <p:nvSpPr>
          <p:cNvPr id="10" name="Content Placeholder 2">
            <a:extLst>
              <a:ext uri="{FF2B5EF4-FFF2-40B4-BE49-F238E27FC236}">
                <a16:creationId xmlns:a16="http://schemas.microsoft.com/office/drawing/2014/main" id="{7F49F3E4-238F-8954-009C-BBD3ECD8CC50}"/>
              </a:ext>
            </a:extLst>
          </p:cNvPr>
          <p:cNvSpPr>
            <a:spLocks noGrp="1"/>
          </p:cNvSpPr>
          <p:nvPr>
            <p:ph idx="1"/>
          </p:nvPr>
        </p:nvSpPr>
        <p:spPr>
          <a:xfrm>
            <a:off x="763930" y="1611732"/>
            <a:ext cx="10609748" cy="4540179"/>
          </a:xfrm>
        </p:spPr>
        <p:txBody>
          <a:bodyPr>
            <a:normAutofit/>
          </a:bodyPr>
          <a:lstStyle/>
          <a:p>
            <a:pPr marL="0" indent="0">
              <a:buNone/>
            </a:pPr>
            <a:r>
              <a:rPr lang="en-US" sz="3200">
                <a:solidFill>
                  <a:schemeClr val="bg2">
                    <a:lumMod val="25000"/>
                  </a:schemeClr>
                </a:solidFill>
                <a:latin typeface="Helvetica" panose="020B0604020202020204" pitchFamily="34" charset="0"/>
                <a:cs typeface="Helvetica" panose="020B0604020202020204" pitchFamily="34" charset="0"/>
              </a:rPr>
              <a:t>Continued Capital Expenditures (CAPX) Funds</a:t>
            </a:r>
          </a:p>
          <a:p>
            <a:pPr lvl="1">
              <a:spcBef>
                <a:spcPts val="1000"/>
              </a:spcBef>
            </a:pPr>
            <a:r>
              <a:rPr lang="en-US" sz="2800">
                <a:solidFill>
                  <a:schemeClr val="bg2">
                    <a:lumMod val="25000"/>
                  </a:schemeClr>
                </a:solidFill>
                <a:latin typeface="Helvetica" panose="020B0604020202020204" pitchFamily="34" charset="0"/>
                <a:cs typeface="Helvetica" panose="020B0604020202020204" pitchFamily="34" charset="0"/>
              </a:rPr>
              <a:t>Firewall Licensing &amp; Equipment (3yr renewal)	$1,450,923</a:t>
            </a:r>
          </a:p>
          <a:p>
            <a:pPr lvl="1">
              <a:spcBef>
                <a:spcPts val="1000"/>
              </a:spcBef>
            </a:pPr>
            <a:r>
              <a:rPr lang="en-US" sz="2800">
                <a:solidFill>
                  <a:schemeClr val="bg2">
                    <a:lumMod val="25000"/>
                  </a:schemeClr>
                </a:solidFill>
                <a:latin typeface="Helvetica" panose="020B0604020202020204" pitchFamily="34" charset="0"/>
                <a:cs typeface="Helvetica" panose="020B0604020202020204" pitchFamily="34" charset="0"/>
              </a:rPr>
              <a:t>Internet Circuits/ Licensing (5yr renewal)		$586,852</a:t>
            </a:r>
          </a:p>
          <a:p>
            <a:pPr lvl="1">
              <a:spcBef>
                <a:spcPts val="1000"/>
              </a:spcBef>
            </a:pPr>
            <a:r>
              <a:rPr lang="en-US" sz="2800">
                <a:solidFill>
                  <a:schemeClr val="bg2">
                    <a:lumMod val="25000"/>
                  </a:schemeClr>
                </a:solidFill>
                <a:latin typeface="Helvetica" panose="020B0604020202020204" pitchFamily="34" charset="0"/>
                <a:cs typeface="Helvetica" panose="020B0604020202020204" pitchFamily="34" charset="0"/>
              </a:rPr>
              <a:t>Campus Software						$747,719</a:t>
            </a:r>
          </a:p>
          <a:p>
            <a:pPr lvl="1">
              <a:spcBef>
                <a:spcPts val="1000"/>
              </a:spcBef>
            </a:pPr>
            <a:r>
              <a:rPr lang="en-US" sz="2800">
                <a:solidFill>
                  <a:schemeClr val="bg2">
                    <a:lumMod val="25000"/>
                  </a:schemeClr>
                </a:solidFill>
                <a:latin typeface="Helvetica" panose="020B0604020202020204" pitchFamily="34" charset="0"/>
                <a:cs typeface="Helvetica" panose="020B0604020202020204" pitchFamily="34" charset="0"/>
              </a:rPr>
              <a:t>Computer Replacement					$473,192</a:t>
            </a:r>
          </a:p>
          <a:p>
            <a:pPr lvl="1">
              <a:spcBef>
                <a:spcPts val="1000"/>
              </a:spcBef>
            </a:pPr>
            <a:r>
              <a:rPr lang="en-US" sz="2800">
                <a:solidFill>
                  <a:schemeClr val="bg2">
                    <a:lumMod val="25000"/>
                  </a:schemeClr>
                </a:solidFill>
                <a:latin typeface="Helvetica" panose="020B0604020202020204" pitchFamily="34" charset="0"/>
                <a:cs typeface="Helvetica" panose="020B0604020202020204" pitchFamily="34" charset="0"/>
              </a:rPr>
              <a:t>Capital Replacement &amp; Maintenance		$390,067</a:t>
            </a:r>
          </a:p>
          <a:p>
            <a:pPr marL="514350" indent="-514350">
              <a:buFont typeface="+mj-lt"/>
              <a:buAutoNum type="arabicPeriod"/>
            </a:pPr>
            <a:endParaRPr lang="en-US">
              <a:solidFill>
                <a:srgbClr val="253565"/>
              </a:solidFill>
              <a:latin typeface="Helvetica" panose="020B0604020202020204" pitchFamily="34" charset="0"/>
              <a:cs typeface="Helvetica" panose="020B0604020202020204" pitchFamily="34" charset="0"/>
            </a:endParaRPr>
          </a:p>
          <a:p>
            <a:pPr marL="0" indent="0">
              <a:buNone/>
            </a:pPr>
            <a:r>
              <a:rPr lang="en-US" sz="3200" b="1">
                <a:solidFill>
                  <a:srgbClr val="E36436"/>
                </a:solidFill>
                <a:latin typeface="Helvetica" panose="020B0604020202020204" pitchFamily="34" charset="0"/>
                <a:cs typeface="Helvetica" panose="020B0604020202020204" pitchFamily="34" charset="0"/>
              </a:rPr>
              <a:t>Total Amount Requested			        $3,648,754</a:t>
            </a:r>
          </a:p>
          <a:p>
            <a:pPr marL="0" indent="0">
              <a:buNone/>
            </a:pPr>
            <a:endParaRPr lang="en-US" sz="2800" b="1">
              <a:solidFill>
                <a:srgbClr val="253565"/>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986755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Questions?</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75454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normAutofit/>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38201" y="1690688"/>
            <a:ext cx="11049000" cy="4301641"/>
          </a:xfrm>
        </p:spPr>
        <p:txBody>
          <a:bodyPr>
            <a:normAutofit fontScale="25000" lnSpcReduction="20000"/>
          </a:bodyPr>
          <a:lstStyle/>
          <a:p>
            <a:pPr marL="0" indent="0">
              <a:spcAft>
                <a:spcPts val="1800"/>
              </a:spcAft>
              <a:buNone/>
            </a:pPr>
            <a:r>
              <a:rPr lang="en-US" sz="12800" b="1">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Priority 1: </a:t>
            </a:r>
            <a:r>
              <a:rPr lang="en-US" sz="128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Prioritize Student Success and Student Access</a:t>
            </a:r>
          </a:p>
          <a:p>
            <a:pPr>
              <a:lnSpc>
                <a:spcPct val="120000"/>
              </a:lnSpc>
              <a:spcBef>
                <a:spcPts val="600"/>
              </a:spcBef>
              <a:spcAft>
                <a:spcPts val="200"/>
              </a:spcAft>
            </a:pPr>
            <a:r>
              <a:rPr lang="en-US" sz="6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Launched the Bearkat One Stop Center, providing centralized services for students needing Financial Aid, Cashiering, and Registrar support. </a:t>
            </a:r>
          </a:p>
          <a:p>
            <a:pPr>
              <a:lnSpc>
                <a:spcPct val="120000"/>
              </a:lnSpc>
              <a:spcBef>
                <a:spcPts val="600"/>
              </a:spcBef>
              <a:spcAft>
                <a:spcPts val="200"/>
              </a:spcAft>
            </a:pPr>
            <a:r>
              <a:rPr lang="en-US" sz="6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SHSU welcomed its largest-ever Freshman class in Fall 2023, with over 3300 students. </a:t>
            </a:r>
          </a:p>
          <a:p>
            <a:pPr>
              <a:lnSpc>
                <a:spcPct val="120000"/>
              </a:lnSpc>
              <a:spcBef>
                <a:spcPts val="600"/>
              </a:spcBef>
              <a:spcAft>
                <a:spcPts val="200"/>
              </a:spcAft>
            </a:pPr>
            <a:r>
              <a:rPr lang="en-US" sz="6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Worked with Academic Affairs and University Advancement to improve scholarship process, significantly increasing the total amount and number of students awarded.</a:t>
            </a:r>
          </a:p>
          <a:p>
            <a:pPr>
              <a:lnSpc>
                <a:spcPct val="120000"/>
              </a:lnSpc>
              <a:spcBef>
                <a:spcPts val="600"/>
              </a:spcBef>
              <a:spcAft>
                <a:spcPts val="200"/>
              </a:spcAft>
            </a:pPr>
            <a:r>
              <a:rPr lang="en-US" sz="6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Multiple Measures Automation – automated the manual process of awarding the Multiple Measure program. This program benefits students by letting them take a college ready class instead of remedial classes. This automation allows the software to identify and evaluate students based on their grades at the end of the semester. </a:t>
            </a:r>
          </a:p>
          <a:p>
            <a:pPr>
              <a:lnSpc>
                <a:spcPct val="120000"/>
              </a:lnSpc>
              <a:spcBef>
                <a:spcPts val="600"/>
              </a:spcBef>
              <a:spcAft>
                <a:spcPts val="200"/>
              </a:spcAft>
            </a:pPr>
            <a:r>
              <a:rPr lang="en-US" sz="6000">
                <a:effectLst/>
                <a:latin typeface="Helvetica" panose="020B0604020202020204" pitchFamily="34" charset="0"/>
                <a:ea typeface="Calibri" panose="020F0502020204030204" pitchFamily="34" charset="0"/>
                <a:cs typeface="Helvetica" panose="020B0604020202020204" pitchFamily="34" charset="0"/>
              </a:rPr>
              <a:t>In collaboration between Visitor Services and Veterans Resource Center, monthly tours have been established specifically for prospective veteran students and their families. These specific tours have allowed for early and more intentional connections with our veteran student population</a:t>
            </a:r>
          </a:p>
          <a:p>
            <a:pPr>
              <a:lnSpc>
                <a:spcPct val="120000"/>
              </a:lnSpc>
              <a:spcBef>
                <a:spcPts val="600"/>
              </a:spcBef>
              <a:spcAft>
                <a:spcPts val="200"/>
              </a:spcAft>
            </a:pPr>
            <a:r>
              <a:rPr lang="en-US" sz="6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Working with SHSU Online and specific academic departments on the alignment and formalization of stackable credentials: continuing education, Google certs, alternative teacher certification, and organized academic credit.</a:t>
            </a:r>
          </a:p>
          <a:p>
            <a:endParaRPr lang="en-US" sz="3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endParaRPr>
          </a:p>
          <a:p>
            <a:endParaRPr lang="en-US" sz="3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normAutofit/>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38201" y="1690688"/>
            <a:ext cx="11049000" cy="4301641"/>
          </a:xfrm>
        </p:spPr>
        <p:txBody>
          <a:bodyPr>
            <a:normAutofit fontScale="62500" lnSpcReduction="20000"/>
          </a:bodyPr>
          <a:lstStyle/>
          <a:p>
            <a:pPr marL="0" indent="0">
              <a:spcAft>
                <a:spcPts val="1800"/>
              </a:spcAft>
              <a:buNone/>
            </a:pPr>
            <a:r>
              <a:rPr lang="en-US" sz="4600" b="1">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Priority 2: </a:t>
            </a:r>
            <a:r>
              <a:rPr lang="en-US" sz="46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Embody a Culture of Excellence</a:t>
            </a:r>
          </a:p>
          <a:p>
            <a:pPr>
              <a:lnSpc>
                <a:spcPct val="120000"/>
              </a:lnSpc>
              <a:spcBef>
                <a:spcPts val="600"/>
              </a:spcBef>
              <a:spcAft>
                <a:spcPts val="200"/>
              </a:spcAft>
            </a:pPr>
            <a:r>
              <a:rPr lang="en-US" sz="23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CS Gold upgrade. This software supports university-wide services so students can access residence halls, meal plans, events, services and more. The upgrade will allow the ability to further connect and integrate campus services for a better student experience.</a:t>
            </a:r>
          </a:p>
          <a:p>
            <a:pPr>
              <a:lnSpc>
                <a:spcPct val="120000"/>
              </a:lnSpc>
              <a:spcBef>
                <a:spcPts val="600"/>
              </a:spcBef>
              <a:spcAft>
                <a:spcPts val="200"/>
              </a:spcAft>
            </a:pPr>
            <a:r>
              <a:rPr lang="en-US" sz="23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Career Success established a new training process for Peer Career Advisors and Career Coaches to provide relevant, intentional, and prescriptive services to students and alumni. </a:t>
            </a:r>
          </a:p>
          <a:p>
            <a:pPr>
              <a:lnSpc>
                <a:spcPct val="120000"/>
              </a:lnSpc>
              <a:spcBef>
                <a:spcPts val="600"/>
              </a:spcBef>
            </a:pPr>
            <a:r>
              <a:rPr lang="en-US" sz="23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IT Alignment:</a:t>
            </a:r>
          </a:p>
          <a:p>
            <a:pPr lvl="1">
              <a:lnSpc>
                <a:spcPct val="120000"/>
              </a:lnSpc>
              <a:spcBef>
                <a:spcPts val="0"/>
              </a:spcBef>
              <a:spcAft>
                <a:spcPts val="200"/>
              </a:spcAft>
            </a:pPr>
            <a:r>
              <a:rPr lang="en-US" sz="2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Developed IT Service and Product Catalogs – Guides for campus to help save time and money when preparing to request technology services or items. The Service and Product catalogs allow users to browse available IT services, hardware, software, and support options already provided to campus. </a:t>
            </a:r>
          </a:p>
          <a:p>
            <a:pPr lvl="1">
              <a:lnSpc>
                <a:spcPct val="120000"/>
              </a:lnSpc>
              <a:spcBef>
                <a:spcPts val="600"/>
              </a:spcBef>
              <a:spcAft>
                <a:spcPts val="200"/>
              </a:spcAft>
            </a:pPr>
            <a:r>
              <a:rPr lang="en-US" sz="2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Established division liaison, academic, and research relationships to connect needs with resources and create the IT roadmap, published on our website.</a:t>
            </a:r>
          </a:p>
          <a:p>
            <a:pPr lvl="1">
              <a:lnSpc>
                <a:spcPct val="120000"/>
              </a:lnSpc>
              <a:spcBef>
                <a:spcPts val="600"/>
              </a:spcBef>
              <a:spcAft>
                <a:spcPts val="200"/>
              </a:spcAft>
            </a:pPr>
            <a:r>
              <a:rPr lang="en-US" sz="2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Work with Facilities early in construction projects to account for infrastructure needs.</a:t>
            </a:r>
          </a:p>
          <a:p>
            <a:pPr>
              <a:lnSpc>
                <a:spcPct val="120000"/>
              </a:lnSpc>
              <a:spcBef>
                <a:spcPts val="600"/>
              </a:spcBef>
              <a:spcAft>
                <a:spcPts val="200"/>
              </a:spcAft>
            </a:pPr>
            <a:r>
              <a:rPr lang="en-US" sz="2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Partnered with Finance and Operations on a phone system audit related to unused land lines and wireless devices.</a:t>
            </a:r>
          </a:p>
          <a:p>
            <a:pPr>
              <a:lnSpc>
                <a:spcPct val="120000"/>
              </a:lnSpc>
              <a:spcBef>
                <a:spcPts val="600"/>
              </a:spcBef>
              <a:spcAft>
                <a:spcPts val="200"/>
              </a:spcAft>
            </a:pPr>
            <a:r>
              <a:rPr lang="en-US" sz="2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Collaborated with Facilities &amp; Academic Affairs to upgrade 15 classrooms for a total of over $975,000.</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3340835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normAutofit/>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38201" y="1690688"/>
            <a:ext cx="11049000" cy="4301641"/>
          </a:xfrm>
        </p:spPr>
        <p:txBody>
          <a:bodyPr>
            <a:normAutofit fontScale="70000" lnSpcReduction="20000"/>
          </a:bodyPr>
          <a:lstStyle/>
          <a:p>
            <a:pPr marL="0" indent="0">
              <a:spcAft>
                <a:spcPts val="1800"/>
              </a:spcAft>
              <a:buNone/>
            </a:pPr>
            <a:r>
              <a:rPr lang="en-US" sz="4600" b="1">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Priority 3: </a:t>
            </a:r>
            <a:r>
              <a:rPr lang="en-US" sz="46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Elevate the Reputation and Visibility of SHSU</a:t>
            </a:r>
          </a:p>
          <a:p>
            <a:pPr>
              <a:lnSpc>
                <a:spcPct val="120000"/>
              </a:lnSpc>
              <a:spcBef>
                <a:spcPts val="600"/>
              </a:spcBef>
              <a:spcAft>
                <a:spcPts val="200"/>
              </a:spcAft>
            </a:pPr>
            <a:r>
              <a:rPr lang="en-US" sz="23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Received the Silvers status designation of a Military Friendly® School for the 2023 – 2024 cycle and received the Gold Level Veterans Education Excellence Recognition Award from the Texas Veterans Commission.</a:t>
            </a:r>
          </a:p>
          <a:p>
            <a:pPr>
              <a:lnSpc>
                <a:spcPct val="120000"/>
              </a:lnSpc>
              <a:spcBef>
                <a:spcPts val="600"/>
              </a:spcBef>
              <a:spcAft>
                <a:spcPts val="200"/>
              </a:spcAft>
            </a:pPr>
            <a:r>
              <a:rPr lang="en-US" sz="23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Partnered with Academic Affairs to establish Bearkat Advantage, a Distinguished High School Partnership Program</a:t>
            </a:r>
          </a:p>
          <a:p>
            <a:pPr>
              <a:lnSpc>
                <a:spcPct val="120000"/>
              </a:lnSpc>
              <a:spcBef>
                <a:spcPts val="600"/>
              </a:spcBef>
              <a:spcAft>
                <a:spcPts val="200"/>
              </a:spcAft>
            </a:pPr>
            <a:r>
              <a:rPr lang="en-US" sz="23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The Texas Department of Information Resources certified SHSU’s compliance with cybersecurity training, required under Texas Government Code Sections 2054.5191 and 2054.5192. SHSU’s overall compliance with this requirement was 86.5%</a:t>
            </a:r>
          </a:p>
          <a:p>
            <a:pPr>
              <a:lnSpc>
                <a:spcPct val="120000"/>
              </a:lnSpc>
              <a:spcBef>
                <a:spcPts val="600"/>
              </a:spcBef>
              <a:spcAft>
                <a:spcPts val="200"/>
              </a:spcAft>
            </a:pPr>
            <a:r>
              <a:rPr lang="en-US" sz="2300">
                <a:solidFill>
                  <a:schemeClr val="bg2">
                    <a:lumMod val="25000"/>
                  </a:schemeClr>
                </a:solidFill>
                <a:effectLst/>
                <a:latin typeface="Helvetica" panose="020B0604020202020204" pitchFamily="34" charset="0"/>
                <a:ea typeface="Calibri" panose="020F0502020204030204" pitchFamily="34" charset="0"/>
                <a:cs typeface="Helvetica" panose="020B0604020202020204" pitchFamily="34" charset="0"/>
              </a:rPr>
              <a:t>Redesigned the Employer Engagement Sponsorship program to allow employers exclusive recruiting services to SHSU students. Since the launch of the new program, the Career Success Center has procured $26,000 in total sponsorship money through six employer sponsors. Additionally, there are 10 companies who sponsor On-Campus interview services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132441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normAutofit/>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38201" y="1690688"/>
            <a:ext cx="11049000" cy="4301641"/>
          </a:xfrm>
        </p:spPr>
        <p:txBody>
          <a:bodyPr>
            <a:normAutofit fontScale="85000" lnSpcReduction="10000"/>
          </a:bodyPr>
          <a:lstStyle/>
          <a:p>
            <a:pPr marL="0" indent="0">
              <a:spcAft>
                <a:spcPts val="1800"/>
              </a:spcAft>
              <a:buNone/>
            </a:pPr>
            <a:r>
              <a:rPr lang="en-US" sz="3300" b="1">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Priority 4: </a:t>
            </a:r>
            <a:r>
              <a:rPr lang="en-US" sz="33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Expand and Elevate our Service to the State and Beyond</a:t>
            </a:r>
          </a:p>
          <a:p>
            <a:pPr>
              <a:lnSpc>
                <a:spcPct val="100000"/>
              </a:lnSpc>
              <a:spcBef>
                <a:spcPts val="600"/>
              </a:spcBef>
              <a:spcAft>
                <a:spcPts val="200"/>
              </a:spcAft>
            </a:pPr>
            <a:r>
              <a:rPr lang="en-US" sz="2000">
                <a:solidFill>
                  <a:schemeClr val="bg2">
                    <a:lumMod val="25000"/>
                  </a:schemeClr>
                </a:solidFill>
                <a:effectLst/>
                <a:latin typeface="Helvetica" panose="020B0604020202020204" pitchFamily="34" charset="0"/>
                <a:ea typeface="Times New Roman" panose="02020603050405020304" pitchFamily="18" charset="0"/>
                <a:cs typeface="Helvetica" panose="020B0604020202020204" pitchFamily="34" charset="0"/>
              </a:rPr>
              <a:t>Student Money Management Center met with Academic Success Center representatives and the Associate Provost to </a:t>
            </a:r>
            <a:r>
              <a:rPr lang="en-US" sz="2000">
                <a:solidFill>
                  <a:schemeClr val="bg2">
                    <a:lumMod val="25000"/>
                  </a:schemeClr>
                </a:solidFill>
                <a:latin typeface="Helvetica" panose="020B0604020202020204" pitchFamily="34" charset="0"/>
                <a:ea typeface="Times New Roman" panose="02020603050405020304" pitchFamily="18" charset="0"/>
                <a:cs typeface="Helvetica" panose="020B0604020202020204" pitchFamily="34" charset="0"/>
              </a:rPr>
              <a:t>add</a:t>
            </a:r>
            <a:r>
              <a:rPr lang="en-US" sz="2000">
                <a:solidFill>
                  <a:schemeClr val="bg2">
                    <a:lumMod val="25000"/>
                  </a:schemeClr>
                </a:solidFill>
                <a:effectLst/>
                <a:latin typeface="Helvetica" panose="020B0604020202020204" pitchFamily="34" charset="0"/>
                <a:ea typeface="Times New Roman" panose="02020603050405020304" pitchFamily="18" charset="0"/>
                <a:cs typeface="Helvetica" panose="020B0604020202020204" pitchFamily="34" charset="0"/>
              </a:rPr>
              <a:t> more departments (e.g., ELITE, evolve) onto the Texas Work-study Mentorship Program.  </a:t>
            </a:r>
            <a:endParaRPr lang="en-US" sz="2000">
              <a:solidFill>
                <a:schemeClr val="bg2">
                  <a:lumMod val="25000"/>
                </a:schemeClr>
              </a:solidFill>
              <a:effectLst/>
              <a:latin typeface="Helvetica" panose="020B0604020202020204" pitchFamily="34" charset="0"/>
              <a:ea typeface="Calibri" panose="020F0502020204030204" pitchFamily="34" charset="0"/>
              <a:cs typeface="Helvetica" panose="020B0604020202020204" pitchFamily="34" charset="0"/>
            </a:endParaRPr>
          </a:p>
          <a:p>
            <a:pPr>
              <a:lnSpc>
                <a:spcPct val="100000"/>
              </a:lnSpc>
              <a:spcBef>
                <a:spcPts val="600"/>
              </a:spcBef>
              <a:spcAft>
                <a:spcPts val="200"/>
              </a:spcAft>
            </a:pPr>
            <a:r>
              <a:rPr lang="en-US" sz="2000">
                <a:solidFill>
                  <a:schemeClr val="bg2">
                    <a:lumMod val="25000"/>
                  </a:schemeClr>
                </a:solidFill>
                <a:effectLst/>
                <a:latin typeface="Helvetica" panose="020B0604020202020204" pitchFamily="34" charset="0"/>
                <a:ea typeface="Times New Roman" panose="02020603050405020304" pitchFamily="18" charset="0"/>
                <a:cs typeface="Helvetica" panose="020B0604020202020204" pitchFamily="34" charset="0"/>
              </a:rPr>
              <a:t>Expanded programming to include Group Wednesday events, attracting high school and college transfer student groups to receive a guided campus tour, residence hall tour, enrollment presentation (or academic-specific presentation), and the option of having lunch on campus.</a:t>
            </a:r>
          </a:p>
          <a:p>
            <a:pPr>
              <a:lnSpc>
                <a:spcPct val="100000"/>
              </a:lnSpc>
              <a:spcBef>
                <a:spcPts val="600"/>
              </a:spcBef>
              <a:spcAft>
                <a:spcPts val="200"/>
              </a:spcAft>
            </a:pPr>
            <a:r>
              <a:rPr lang="en-US" sz="2000">
                <a:solidFill>
                  <a:schemeClr val="bg2">
                    <a:lumMod val="25000"/>
                  </a:schemeClr>
                </a:solidFill>
                <a:effectLst/>
                <a:latin typeface="Helvetica" panose="020B0604020202020204" pitchFamily="34" charset="0"/>
                <a:ea typeface="Calibri" panose="020F0502020204030204" pitchFamily="34" charset="0"/>
                <a:cs typeface="Helvetica" panose="020B0604020202020204" pitchFamily="34" charset="0"/>
              </a:rPr>
              <a:t>Worked with universities within the TSUS system to create a well-defined plan that ensured our campus met the requirements of Governor Abbott’s TikTok ban on all state-issued devices. </a:t>
            </a:r>
          </a:p>
          <a:p>
            <a:pPr>
              <a:lnSpc>
                <a:spcPct val="100000"/>
              </a:lnSpc>
              <a:spcBef>
                <a:spcPts val="600"/>
              </a:spcBef>
              <a:spcAft>
                <a:spcPts val="200"/>
              </a:spcAft>
            </a:pPr>
            <a:r>
              <a:rPr lang="en-US" sz="2000">
                <a:solidFill>
                  <a:schemeClr val="bg2">
                    <a:lumMod val="25000"/>
                  </a:schemeClr>
                </a:solidFill>
                <a:latin typeface="Helvetica" panose="020B0604020202020204" pitchFamily="34" charset="0"/>
                <a:ea typeface="Calibri" panose="020F0502020204030204" pitchFamily="34" charset="0"/>
                <a:cs typeface="Helvetica" panose="020B0604020202020204" pitchFamily="34" charset="0"/>
              </a:rPr>
              <a:t>Partnered with the SHSU Alumni office for Bearkats Hiring Bearkats program.</a:t>
            </a:r>
            <a:r>
              <a:rPr lang="en-US" sz="2000">
                <a:solidFill>
                  <a:schemeClr val="bg2">
                    <a:lumMod val="25000"/>
                  </a:schemeClr>
                </a:solidFill>
                <a:effectLst/>
                <a:latin typeface="Helvetica" panose="020B0604020202020204" pitchFamily="34" charset="0"/>
                <a:ea typeface="Calibri" panose="020F0502020204030204" pitchFamily="34" charset="0"/>
                <a:cs typeface="Helvetica" panose="020B0604020202020204" pitchFamily="34" charset="0"/>
              </a:rPr>
              <a:t> </a:t>
            </a:r>
            <a:endParaRPr lang="en-US" sz="2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endParaRPr>
          </a:p>
          <a:p>
            <a:pPr>
              <a:lnSpc>
                <a:spcPct val="100000"/>
              </a:lnSpc>
              <a:spcBef>
                <a:spcPts val="600"/>
              </a:spcBef>
              <a:spcAft>
                <a:spcPts val="200"/>
              </a:spcAft>
            </a:pPr>
            <a:r>
              <a:rPr lang="en-US" sz="2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Hosted 29 summer camps, including two grant-funded educational camps that were offered to students at no cost (Genetics Research Program and Agricultural Sciences.) Events are hosted to bring youth to campus for engaging in meaningful learning opportunities with our academic partners. New events hosted this year included: “Night at the Museum” with the SHSU Museum,  “How to Start a Summer Business” workshop with COBA, and a “Mystery Investigation” with </a:t>
            </a:r>
            <a:r>
              <a:rPr lang="en-US" sz="2000" err="1">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CoCJ</a:t>
            </a:r>
            <a:r>
              <a:rPr lang="en-US" sz="20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rPr>
              <a:t>.</a:t>
            </a:r>
          </a:p>
          <a:p>
            <a:pPr>
              <a:lnSpc>
                <a:spcPct val="100000"/>
              </a:lnSpc>
              <a:spcBef>
                <a:spcPts val="600"/>
              </a:spcBef>
              <a:spcAft>
                <a:spcPts val="200"/>
              </a:spcAft>
            </a:pPr>
            <a:endParaRPr lang="en-US" sz="2300">
              <a:solidFill>
                <a:schemeClr val="bg2">
                  <a:lumMod val="25000"/>
                </a:schemeClr>
              </a:solidFill>
              <a:effectLst/>
              <a:latin typeface="Helvetica" panose="020B0604020202020204" pitchFamily="34" charset="0"/>
              <a:ea typeface="Calibri" panose="020F0502020204030204" pitchFamily="34" charset="0"/>
              <a:cs typeface="Helvetica" panose="020B0604020202020204" pitchFamily="34" charset="0"/>
            </a:endParaRPr>
          </a:p>
          <a:p>
            <a:pPr marL="0" indent="0">
              <a:spcAft>
                <a:spcPts val="1800"/>
              </a:spcAft>
              <a:buNone/>
            </a:pPr>
            <a:endParaRPr lang="en-US" sz="3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endParaRPr>
          </a:p>
          <a:p>
            <a:pPr marL="0" indent="0">
              <a:spcAft>
                <a:spcPts val="1800"/>
              </a:spcAft>
              <a:buNone/>
            </a:pPr>
            <a:endParaRPr lang="en-US" sz="3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endParaRPr>
          </a:p>
          <a:p>
            <a:pPr marL="0" indent="0">
              <a:spcAft>
                <a:spcPts val="1800"/>
              </a:spcAft>
              <a:buNone/>
            </a:pPr>
            <a:endParaRPr lang="en-US" sz="3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endParaRPr>
          </a:p>
          <a:p>
            <a:endParaRPr lang="en-US" sz="3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endParaRPr>
          </a:p>
          <a:p>
            <a:endParaRPr lang="en-US" sz="3200">
              <a:solidFill>
                <a:schemeClr val="bg2">
                  <a:lumMod val="25000"/>
                </a:schemeClr>
              </a:solidFill>
              <a:latin typeface="Helvetica" panose="020B0604020202020204" pitchFamily="34" charset="0"/>
              <a:ea typeface="Helvetica Neue" panose="02000503000000020004" pitchFamily="2" charset="0"/>
              <a:cs typeface="Helvetica" panose="020B0604020202020204" pitchFamily="34"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39963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New or Enhanced Initiatives </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151910750"/>
              </p:ext>
            </p:extLst>
          </p:nvPr>
        </p:nvGraphicFramePr>
        <p:xfrm>
          <a:off x="838199" y="1372630"/>
          <a:ext cx="10515600" cy="4439770"/>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a:latin typeface="Helvetica" pitchFamily="2" charset="0"/>
                        </a:rPr>
                        <a:t>#1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AB1 Data Center Power and Cooling Infrastructure</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Embody a culture of excellence</a:t>
                      </a:r>
                    </a:p>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2.2: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Align processes and resources, such as staffing, facilities, technology, and other assets to strategic priorities	</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800" b="1">
                          <a:latin typeface="Helvetica"/>
                          <a:cs typeface="Helvetica"/>
                        </a:rPr>
                        <a:t>$600,000</a:t>
                      </a:r>
                      <a:endParaRPr lang="en-US" sz="1600">
                        <a:latin typeface="Helvetica"/>
                        <a:cs typeface="Helvetica"/>
                      </a:endParaRP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One-Time</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AB1 Data Center power and cooling infrastructure are nearing end of support from vendors. These components provide the foundation of most IT services including telecommunications, academic and ERP applications as well as secure storage for SHSU students, faculty and staff.</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a:latin typeface="Helvetica" pitchFamily="2" charset="0"/>
                        </a:rPr>
                        <a:t>Risk Statement</a:t>
                      </a:r>
                    </a:p>
                  </a:txBody>
                  <a:tcPr>
                    <a:solidFill>
                      <a:schemeClr val="bg1"/>
                    </a:solidFill>
                  </a:tcPr>
                </a:tc>
                <a:tc>
                  <a:txBody>
                    <a:bodyPr/>
                    <a:lstStyle/>
                    <a:p>
                      <a:pPr lvl="0">
                        <a:spcAft>
                          <a:spcPts val="600"/>
                        </a:spcAft>
                        <a:buNone/>
                      </a:pPr>
                      <a:r>
                        <a:rPr lang="en-US" sz="1600" b="0" i="0" u="none" strike="noStrike" noProof="0">
                          <a:latin typeface="Helvetica"/>
                        </a:rPr>
                        <a:t>If funded, the replacing of gear could cause a data center outage during implementation.  It is highly unlikely but could happen.</a:t>
                      </a:r>
                    </a:p>
                    <a:p>
                      <a:pPr lvl="0">
                        <a:buNone/>
                      </a:pPr>
                      <a:r>
                        <a:rPr lang="en-US" sz="1600" b="0" i="0" u="none" strike="noStrike" noProof="0">
                          <a:latin typeface="Helvetica"/>
                        </a:rPr>
                        <a:t>If not funded, critical data center infrastructure supporting most IT services would be out of support and potentially expose the University to security vulnerabilities.</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901216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727FB78-3367-5FCE-4373-B6D59F984662}"/>
              </a:ext>
            </a:extLst>
          </p:cNvPr>
          <p:cNvSpPr txBox="1">
            <a:spLocks noGrp="1"/>
          </p:cNvSpPr>
          <p:nvPr>
            <p:ph type="title" idx="4294967295"/>
          </p:nvPr>
        </p:nvSpPr>
        <p:spPr>
          <a:xfrm>
            <a:off x="838199" y="139354"/>
            <a:ext cx="10515600" cy="13255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E36436"/>
                </a:solidFill>
                <a:effectLst/>
                <a:uLnTx/>
                <a:uFillTx/>
                <a:latin typeface="Helvetica" pitchFamily="2" charset="0"/>
                <a:ea typeface="Helvetica Neue" panose="02000503000000020004" pitchFamily="2" charset="0"/>
                <a:cs typeface="Helvetica Neue" panose="02000503000000020004" pitchFamily="2" charset="0"/>
              </a:rPr>
              <a:t>Supportive Data</a:t>
            </a:r>
          </a:p>
        </p:txBody>
      </p:sp>
      <p:graphicFrame>
        <p:nvGraphicFramePr>
          <p:cNvPr id="2" name="Table 2">
            <a:extLst>
              <a:ext uri="{FF2B5EF4-FFF2-40B4-BE49-F238E27FC236}">
                <a16:creationId xmlns:a16="http://schemas.microsoft.com/office/drawing/2014/main" id="{8D4CB304-9E0E-488A-B3AA-EB48DD87F779}"/>
              </a:ext>
            </a:extLst>
          </p:cNvPr>
          <p:cNvGraphicFramePr>
            <a:graphicFrameLocks noGrp="1"/>
          </p:cNvGraphicFramePr>
          <p:nvPr>
            <p:extLst>
              <p:ext uri="{D42A27DB-BD31-4B8C-83A1-F6EECF244321}">
                <p14:modId xmlns:p14="http://schemas.microsoft.com/office/powerpoint/2010/main" val="2338294503"/>
              </p:ext>
            </p:extLst>
          </p:nvPr>
        </p:nvGraphicFramePr>
        <p:xfrm>
          <a:off x="949569" y="1642187"/>
          <a:ext cx="10339754" cy="548640"/>
        </p:xfrm>
        <a:graphic>
          <a:graphicData uri="http://schemas.openxmlformats.org/drawingml/2006/table">
            <a:tbl>
              <a:tblPr firstRow="1" bandRow="1">
                <a:tableStyleId>{5C22544A-7EE6-4342-B048-85BDC9FD1C3A}</a:tableStyleId>
              </a:tblPr>
              <a:tblGrid>
                <a:gridCol w="2558562">
                  <a:extLst>
                    <a:ext uri="{9D8B030D-6E8A-4147-A177-3AD203B41FA5}">
                      <a16:colId xmlns:a16="http://schemas.microsoft.com/office/drawing/2014/main" val="3435421096"/>
                    </a:ext>
                  </a:extLst>
                </a:gridCol>
                <a:gridCol w="7781192">
                  <a:extLst>
                    <a:ext uri="{9D8B030D-6E8A-4147-A177-3AD203B41FA5}">
                      <a16:colId xmlns:a16="http://schemas.microsoft.com/office/drawing/2014/main" val="3659690796"/>
                    </a:ext>
                  </a:extLst>
                </a:gridCol>
              </a:tblGrid>
              <a:tr h="548640">
                <a:tc>
                  <a:txBody>
                    <a:bodyPr/>
                    <a:lstStyle/>
                    <a:p>
                      <a:r>
                        <a:rPr lang="en-US" sz="2000">
                          <a:latin typeface="Helvetica"/>
                          <a:cs typeface="Helvetica"/>
                        </a:rPr>
                        <a:t>#1 Budget Priority</a:t>
                      </a:r>
                    </a:p>
                  </a:txBody>
                  <a:tcPr>
                    <a:solidFill>
                      <a:srgbClr val="E36436"/>
                    </a:solidFill>
                  </a:tcPr>
                </a:tc>
                <a:tc>
                  <a:txBody>
                    <a:bodyPr/>
                    <a:lstStyle/>
                    <a:p>
                      <a:r>
                        <a:rPr lang="en-US" sz="2000" dirty="0">
                          <a:latin typeface="Helvetica"/>
                          <a:cs typeface="Helvetica"/>
                        </a:rPr>
                        <a:t>AB1 Data Center Power and Cooling Infrastructure</a:t>
                      </a:r>
                    </a:p>
                  </a:txBody>
                  <a:tcPr>
                    <a:solidFill>
                      <a:srgbClr val="E36436"/>
                    </a:solidFill>
                  </a:tcPr>
                </a:tc>
                <a:extLst>
                  <a:ext uri="{0D108BD9-81ED-4DB2-BD59-A6C34878D82A}">
                    <a16:rowId xmlns:a16="http://schemas.microsoft.com/office/drawing/2014/main" val="3557959751"/>
                  </a:ext>
                </a:extLst>
              </a:tr>
            </a:tbl>
          </a:graphicData>
        </a:graphic>
      </p:graphicFrame>
      <p:graphicFrame>
        <p:nvGraphicFramePr>
          <p:cNvPr id="3" name="Table 3">
            <a:extLst>
              <a:ext uri="{FF2B5EF4-FFF2-40B4-BE49-F238E27FC236}">
                <a16:creationId xmlns:a16="http://schemas.microsoft.com/office/drawing/2014/main" id="{3B040BB2-3402-30BC-5049-790FD67235EB}"/>
              </a:ext>
            </a:extLst>
          </p:cNvPr>
          <p:cNvGraphicFramePr>
            <a:graphicFrameLocks noGrp="1"/>
          </p:cNvGraphicFramePr>
          <p:nvPr>
            <p:extLst>
              <p:ext uri="{D42A27DB-BD31-4B8C-83A1-F6EECF244321}">
                <p14:modId xmlns:p14="http://schemas.microsoft.com/office/powerpoint/2010/main" val="2381868435"/>
              </p:ext>
            </p:extLst>
          </p:nvPr>
        </p:nvGraphicFramePr>
        <p:xfrm>
          <a:off x="949568" y="2249091"/>
          <a:ext cx="10339753" cy="3964896"/>
        </p:xfrm>
        <a:graphic>
          <a:graphicData uri="http://schemas.openxmlformats.org/drawingml/2006/table">
            <a:tbl>
              <a:tblPr firstRow="1" bandRow="1">
                <a:tableStyleId>{21E4AEA4-8DFA-4A89-87EB-49C32662AFE0}</a:tableStyleId>
              </a:tblPr>
              <a:tblGrid>
                <a:gridCol w="8214097">
                  <a:extLst>
                    <a:ext uri="{9D8B030D-6E8A-4147-A177-3AD203B41FA5}">
                      <a16:colId xmlns:a16="http://schemas.microsoft.com/office/drawing/2014/main" val="196701182"/>
                    </a:ext>
                  </a:extLst>
                </a:gridCol>
                <a:gridCol w="2125656">
                  <a:extLst>
                    <a:ext uri="{9D8B030D-6E8A-4147-A177-3AD203B41FA5}">
                      <a16:colId xmlns:a16="http://schemas.microsoft.com/office/drawing/2014/main" val="4037546739"/>
                    </a:ext>
                  </a:extLst>
                </a:gridCol>
              </a:tblGrid>
              <a:tr h="495612">
                <a:tc>
                  <a:txBody>
                    <a:bodyPr/>
                    <a:lstStyle/>
                    <a:p>
                      <a:r>
                        <a:rPr lang="en-US" sz="2000">
                          <a:latin typeface="Helvetica" panose="020B0604020202020204" pitchFamily="34" charset="0"/>
                          <a:cs typeface="Helvetica" panose="020B0604020202020204" pitchFamily="34" charset="0"/>
                        </a:rPr>
                        <a:t>Item</a:t>
                      </a:r>
                    </a:p>
                  </a:txBody>
                  <a:tcPr>
                    <a:solidFill>
                      <a:srgbClr val="E36436"/>
                    </a:solidFill>
                  </a:tcPr>
                </a:tc>
                <a:tc>
                  <a:txBody>
                    <a:bodyPr/>
                    <a:lstStyle/>
                    <a:p>
                      <a:pPr algn="ctr"/>
                      <a:r>
                        <a:rPr lang="en-US" sz="2000">
                          <a:latin typeface="Helvetica" panose="020B0604020202020204" pitchFamily="34" charset="0"/>
                          <a:cs typeface="Helvetica" panose="020B0604020202020204" pitchFamily="34" charset="0"/>
                        </a:rPr>
                        <a:t>Cost</a:t>
                      </a:r>
                    </a:p>
                  </a:txBody>
                  <a:tcPr>
                    <a:solidFill>
                      <a:srgbClr val="E36436"/>
                    </a:solidFill>
                  </a:tcPr>
                </a:tc>
                <a:extLst>
                  <a:ext uri="{0D108BD9-81ED-4DB2-BD59-A6C34878D82A}">
                    <a16:rowId xmlns:a16="http://schemas.microsoft.com/office/drawing/2014/main" val="270851475"/>
                  </a:ext>
                </a:extLst>
              </a:tr>
              <a:tr h="495612">
                <a:tc>
                  <a:txBody>
                    <a:bodyPr/>
                    <a:lstStyle/>
                    <a:p>
                      <a:r>
                        <a:rPr lang="en-US" b="0">
                          <a:latin typeface="Helvetica" panose="020B0604020202020204" pitchFamily="34" charset="0"/>
                          <a:cs typeface="Helvetica" panose="020B0604020202020204" pitchFamily="34" charset="0"/>
                        </a:rPr>
                        <a:t>Replacement </a:t>
                      </a:r>
                      <a:r>
                        <a:rPr lang="en-US" sz="1800" b="0" i="0" kern="1200">
                          <a:solidFill>
                            <a:schemeClr val="dk1"/>
                          </a:solidFill>
                          <a:effectLst/>
                          <a:latin typeface="Helvetica" panose="020B0604020202020204" pitchFamily="34" charset="0"/>
                          <a:ea typeface="+mn-ea"/>
                          <a:cs typeface="Helvetica" panose="020B0604020202020204" pitchFamily="34" charset="0"/>
                        </a:rPr>
                        <a:t>Uninterruptible Power Supply (UPS)</a:t>
                      </a:r>
                      <a:endParaRPr lang="en-US" b="0">
                        <a:latin typeface="Helvetica" panose="020B0604020202020204" pitchFamily="34" charset="0"/>
                        <a:cs typeface="Helvetica" panose="020B0604020202020204" pitchFamily="34" charset="0"/>
                      </a:endParaRPr>
                    </a:p>
                  </a:txBody>
                  <a:tcPr>
                    <a:solidFill>
                      <a:schemeClr val="accent2">
                        <a:lumMod val="40000"/>
                        <a:lumOff val="60000"/>
                      </a:schemeClr>
                    </a:solidFill>
                  </a:tcPr>
                </a:tc>
                <a:tc>
                  <a:txBody>
                    <a:bodyPr/>
                    <a:lstStyle/>
                    <a:p>
                      <a:pPr algn="r"/>
                      <a:r>
                        <a:rPr lang="en-US">
                          <a:latin typeface="Helvetica" panose="020B0604020202020204" pitchFamily="34" charset="0"/>
                          <a:cs typeface="Helvetica" panose="020B0604020202020204" pitchFamily="34" charset="0"/>
                        </a:rPr>
                        <a:t>250,000</a:t>
                      </a:r>
                    </a:p>
                  </a:txBody>
                  <a:tcPr>
                    <a:solidFill>
                      <a:schemeClr val="accent2">
                        <a:lumMod val="40000"/>
                        <a:lumOff val="60000"/>
                      </a:schemeClr>
                    </a:solidFill>
                  </a:tcPr>
                </a:tc>
                <a:extLst>
                  <a:ext uri="{0D108BD9-81ED-4DB2-BD59-A6C34878D82A}">
                    <a16:rowId xmlns:a16="http://schemas.microsoft.com/office/drawing/2014/main" val="2565083740"/>
                  </a:ext>
                </a:extLst>
              </a:tr>
              <a:tr h="495612">
                <a:tc>
                  <a:txBody>
                    <a:bodyPr/>
                    <a:lstStyle/>
                    <a:p>
                      <a:r>
                        <a:rPr lang="en-US">
                          <a:latin typeface="Helvetica" panose="020B0604020202020204" pitchFamily="34" charset="0"/>
                          <a:cs typeface="Helvetica" panose="020B0604020202020204" pitchFamily="34" charset="0"/>
                        </a:rPr>
                        <a:t>Demo of old UPS &amp; electrical</a:t>
                      </a:r>
                    </a:p>
                  </a:txBody>
                  <a:tcPr/>
                </a:tc>
                <a:tc>
                  <a:txBody>
                    <a:bodyPr/>
                    <a:lstStyle/>
                    <a:p>
                      <a:pPr algn="r"/>
                      <a:r>
                        <a:rPr lang="en-US">
                          <a:latin typeface="Helvetica" panose="020B0604020202020204" pitchFamily="34" charset="0"/>
                          <a:cs typeface="Helvetica" panose="020B0604020202020204" pitchFamily="34" charset="0"/>
                        </a:rPr>
                        <a:t>200,000</a:t>
                      </a:r>
                    </a:p>
                  </a:txBody>
                  <a:tcPr/>
                </a:tc>
                <a:extLst>
                  <a:ext uri="{0D108BD9-81ED-4DB2-BD59-A6C34878D82A}">
                    <a16:rowId xmlns:a16="http://schemas.microsoft.com/office/drawing/2014/main" val="3121081771"/>
                  </a:ext>
                </a:extLst>
              </a:tr>
              <a:tr h="495612">
                <a:tc>
                  <a:txBody>
                    <a:bodyPr/>
                    <a:lstStyle/>
                    <a:p>
                      <a:r>
                        <a:rPr lang="en-US">
                          <a:latin typeface="Helvetica" panose="020B0604020202020204" pitchFamily="34" charset="0"/>
                          <a:cs typeface="Helvetica" panose="020B0604020202020204" pitchFamily="34" charset="0"/>
                        </a:rPr>
                        <a:t>Incidental Costs (installation materials and labor)</a:t>
                      </a:r>
                    </a:p>
                  </a:txBody>
                  <a:tcPr>
                    <a:solidFill>
                      <a:schemeClr val="accent2">
                        <a:lumMod val="40000"/>
                        <a:lumOff val="60000"/>
                      </a:schemeClr>
                    </a:solidFill>
                  </a:tcPr>
                </a:tc>
                <a:tc>
                  <a:txBody>
                    <a:bodyPr/>
                    <a:lstStyle/>
                    <a:p>
                      <a:pPr algn="r"/>
                      <a:r>
                        <a:rPr lang="en-US">
                          <a:latin typeface="Helvetica" panose="020B0604020202020204" pitchFamily="34" charset="0"/>
                          <a:cs typeface="Helvetica" panose="020B0604020202020204" pitchFamily="34" charset="0"/>
                        </a:rPr>
                        <a:t>125,000</a:t>
                      </a:r>
                    </a:p>
                  </a:txBody>
                  <a:tcPr>
                    <a:solidFill>
                      <a:schemeClr val="accent2">
                        <a:lumMod val="40000"/>
                        <a:lumOff val="60000"/>
                      </a:schemeClr>
                    </a:solidFill>
                  </a:tcPr>
                </a:tc>
                <a:extLst>
                  <a:ext uri="{0D108BD9-81ED-4DB2-BD59-A6C34878D82A}">
                    <a16:rowId xmlns:a16="http://schemas.microsoft.com/office/drawing/2014/main" val="4191353203"/>
                  </a:ext>
                </a:extLst>
              </a:tr>
              <a:tr h="495612">
                <a:tc>
                  <a:txBody>
                    <a:bodyPr/>
                    <a:lstStyle/>
                    <a:p>
                      <a:r>
                        <a:rPr lang="en-US">
                          <a:latin typeface="Helvetica" panose="020B0604020202020204" pitchFamily="34" charset="0"/>
                          <a:cs typeface="Helvetica" panose="020B0604020202020204" pitchFamily="34" charset="0"/>
                        </a:rPr>
                        <a:t>Power Whips (electrical cabling) </a:t>
                      </a:r>
                    </a:p>
                  </a:txBody>
                  <a:tcPr/>
                </a:tc>
                <a:tc>
                  <a:txBody>
                    <a:bodyPr/>
                    <a:lstStyle/>
                    <a:p>
                      <a:pPr algn="r"/>
                      <a:r>
                        <a:rPr lang="en-US">
                          <a:latin typeface="Helvetica" panose="020B0604020202020204" pitchFamily="34" charset="0"/>
                          <a:cs typeface="Helvetica" panose="020B0604020202020204" pitchFamily="34" charset="0"/>
                        </a:rPr>
                        <a:t>15,000</a:t>
                      </a:r>
                    </a:p>
                  </a:txBody>
                  <a:tcPr/>
                </a:tc>
                <a:extLst>
                  <a:ext uri="{0D108BD9-81ED-4DB2-BD59-A6C34878D82A}">
                    <a16:rowId xmlns:a16="http://schemas.microsoft.com/office/drawing/2014/main" val="3271179421"/>
                  </a:ext>
                </a:extLst>
              </a:tr>
              <a:tr h="495612">
                <a:tc>
                  <a:txBody>
                    <a:bodyPr/>
                    <a:lstStyle/>
                    <a:p>
                      <a:r>
                        <a:rPr lang="en-US">
                          <a:latin typeface="Helvetica" panose="020B0604020202020204" pitchFamily="34" charset="0"/>
                          <a:cs typeface="Helvetica" panose="020B0604020202020204" pitchFamily="34" charset="0"/>
                        </a:rPr>
                        <a:t>Temporary Generator &amp; Panel</a:t>
                      </a:r>
                    </a:p>
                  </a:txBody>
                  <a:tcPr>
                    <a:solidFill>
                      <a:schemeClr val="accent2">
                        <a:lumMod val="40000"/>
                        <a:lumOff val="60000"/>
                      </a:schemeClr>
                    </a:solidFill>
                  </a:tcPr>
                </a:tc>
                <a:tc>
                  <a:txBody>
                    <a:bodyPr/>
                    <a:lstStyle/>
                    <a:p>
                      <a:pPr algn="r"/>
                      <a:r>
                        <a:rPr lang="en-US">
                          <a:latin typeface="Helvetica" panose="020B0604020202020204" pitchFamily="34" charset="0"/>
                          <a:cs typeface="Helvetica" panose="020B0604020202020204" pitchFamily="34" charset="0"/>
                        </a:rPr>
                        <a:t>5,000</a:t>
                      </a:r>
                    </a:p>
                  </a:txBody>
                  <a:tcPr>
                    <a:solidFill>
                      <a:schemeClr val="accent2">
                        <a:lumMod val="40000"/>
                        <a:lumOff val="60000"/>
                      </a:schemeClr>
                    </a:solidFill>
                  </a:tcPr>
                </a:tc>
                <a:extLst>
                  <a:ext uri="{0D108BD9-81ED-4DB2-BD59-A6C34878D82A}">
                    <a16:rowId xmlns:a16="http://schemas.microsoft.com/office/drawing/2014/main" val="2892754630"/>
                  </a:ext>
                </a:extLst>
              </a:tr>
              <a:tr h="495612">
                <a:tc>
                  <a:txBody>
                    <a:bodyPr/>
                    <a:lstStyle/>
                    <a:p>
                      <a:r>
                        <a:rPr lang="en-US">
                          <a:latin typeface="Helvetica" panose="020B0604020202020204" pitchFamily="34" charset="0"/>
                          <a:cs typeface="Helvetica" panose="020B0604020202020204" pitchFamily="34" charset="0"/>
                        </a:rPr>
                        <a:t>Spot Coolers (temporary cooling)</a:t>
                      </a:r>
                    </a:p>
                  </a:txBody>
                  <a:tcPr/>
                </a:tc>
                <a:tc>
                  <a:txBody>
                    <a:bodyPr/>
                    <a:lstStyle/>
                    <a:p>
                      <a:pPr algn="r"/>
                      <a:r>
                        <a:rPr lang="en-US">
                          <a:latin typeface="Helvetica" panose="020B0604020202020204" pitchFamily="34" charset="0"/>
                          <a:cs typeface="Helvetica" panose="020B0604020202020204" pitchFamily="34" charset="0"/>
                        </a:rPr>
                        <a:t>5,000</a:t>
                      </a:r>
                    </a:p>
                  </a:txBody>
                  <a:tcPr/>
                </a:tc>
                <a:extLst>
                  <a:ext uri="{0D108BD9-81ED-4DB2-BD59-A6C34878D82A}">
                    <a16:rowId xmlns:a16="http://schemas.microsoft.com/office/drawing/2014/main" val="67375321"/>
                  </a:ext>
                </a:extLst>
              </a:tr>
              <a:tr h="495612">
                <a:tc>
                  <a:txBody>
                    <a:bodyPr/>
                    <a:lstStyle/>
                    <a:p>
                      <a:endParaRPr lang="en-US" sz="2000" b="1">
                        <a:solidFill>
                          <a:schemeClr val="bg1"/>
                        </a:solidFill>
                        <a:latin typeface="Helvetica" panose="020B0604020202020204" pitchFamily="34" charset="0"/>
                        <a:cs typeface="Helvetica" panose="020B0604020202020204" pitchFamily="34" charset="0"/>
                      </a:endParaRPr>
                    </a:p>
                  </a:txBody>
                  <a:tcPr>
                    <a:solidFill>
                      <a:srgbClr val="E36436"/>
                    </a:solidFill>
                  </a:tcPr>
                </a:tc>
                <a:tc>
                  <a:txBody>
                    <a:bodyPr/>
                    <a:lstStyle/>
                    <a:p>
                      <a:pPr algn="r"/>
                      <a:r>
                        <a:rPr lang="en-US" sz="2000" b="1">
                          <a:solidFill>
                            <a:schemeClr val="bg1"/>
                          </a:solidFill>
                          <a:latin typeface="Helvetica" panose="020B0604020202020204" pitchFamily="34" charset="0"/>
                          <a:cs typeface="Helvetica" panose="020B0604020202020204" pitchFamily="34" charset="0"/>
                        </a:rPr>
                        <a:t>$600,000</a:t>
                      </a:r>
                    </a:p>
                  </a:txBody>
                  <a:tcPr>
                    <a:solidFill>
                      <a:srgbClr val="E36436"/>
                    </a:solidFill>
                  </a:tcPr>
                </a:tc>
                <a:extLst>
                  <a:ext uri="{0D108BD9-81ED-4DB2-BD59-A6C34878D82A}">
                    <a16:rowId xmlns:a16="http://schemas.microsoft.com/office/drawing/2014/main" val="1686547021"/>
                  </a:ext>
                </a:extLst>
              </a:tr>
            </a:tbl>
          </a:graphicData>
        </a:graphic>
      </p:graphicFrame>
    </p:spTree>
    <p:extLst>
      <p:ext uri="{BB962C8B-B14F-4D97-AF65-F5344CB8AC3E}">
        <p14:creationId xmlns:p14="http://schemas.microsoft.com/office/powerpoint/2010/main" val="571405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a:solidFill>
                  <a:srgbClr val="E36436"/>
                </a:solidFill>
                <a:latin typeface="Helvetica" pitchFamily="2" charset="0"/>
                <a:ea typeface="Helvetica Neue" panose="02000503000000020004" pitchFamily="2" charset="0"/>
                <a:cs typeface="Helvetica Neue" panose="02000503000000020004" pitchFamily="2" charset="0"/>
              </a:rPr>
              <a:t>New or Enhanced Initiatives </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3079962746"/>
              </p:ext>
            </p:extLst>
          </p:nvPr>
        </p:nvGraphicFramePr>
        <p:xfrm>
          <a:off x="838199" y="1464917"/>
          <a:ext cx="10515600" cy="4372884"/>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26513">
                <a:tc>
                  <a:txBody>
                    <a:bodyPr/>
                    <a:lstStyle/>
                    <a:p>
                      <a:r>
                        <a:rPr lang="en-US" sz="2000" b="1" i="0">
                          <a:latin typeface="Helvetica" pitchFamily="2" charset="0"/>
                        </a:rPr>
                        <a:t>#2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a:solidFill>
                            <a:schemeClr val="bg1"/>
                          </a:solidFill>
                          <a:latin typeface="Helvetica" pitchFamily="2" charset="0"/>
                        </a:rPr>
                        <a:t>Upgrade to Disaster Recovery Infrastructure - Cloud Tenant</a:t>
                      </a:r>
                    </a:p>
                  </a:txBody>
                  <a:tcPr>
                    <a:solidFill>
                      <a:srgbClr val="E36436"/>
                    </a:solidFill>
                  </a:tcPr>
                </a:tc>
                <a:extLst>
                  <a:ext uri="{0D108BD9-81ED-4DB2-BD59-A6C34878D82A}">
                    <a16:rowId xmlns:a16="http://schemas.microsoft.com/office/drawing/2014/main" val="1047101734"/>
                  </a:ext>
                </a:extLst>
              </a:tr>
              <a:tr h="840497">
                <a:tc>
                  <a:txBody>
                    <a:bodyPr/>
                    <a:lstStyle/>
                    <a:p>
                      <a:r>
                        <a:rPr lang="en-US" sz="1800" b="1" i="0">
                          <a:solidFill>
                            <a:schemeClr val="bg2">
                              <a:lumMod val="25000"/>
                            </a:schemeClr>
                          </a:solidFill>
                          <a:latin typeface="Helvetica" pitchFamily="2" charset="0"/>
                        </a:rPr>
                        <a:t>Aligned with Strategic</a:t>
                      </a:r>
                    </a:p>
                    <a:p>
                      <a:r>
                        <a:rPr lang="en-US" sz="1800" b="1" i="0">
                          <a:solidFill>
                            <a:schemeClr val="bg2">
                              <a:lumMod val="25000"/>
                            </a:schemeClr>
                          </a:solidFill>
                          <a:latin typeface="Helvetica" pitchFamily="2" charset="0"/>
                        </a:rPr>
                        <a:t>Priority Goal</a:t>
                      </a:r>
                    </a:p>
                  </a:txBody>
                  <a:tcPr>
                    <a:solidFill>
                      <a:schemeClr val="bg1"/>
                    </a:solidFill>
                  </a:tcPr>
                </a:tc>
                <a:tc>
                  <a:txBody>
                    <a:bodyPr/>
                    <a:lstStyle/>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Embody a culture of excellence</a:t>
                      </a:r>
                    </a:p>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2.2: </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Align processes and resources, such as staffing, facilities, technology, and other assets to strategic priorities	</a:t>
                      </a:r>
                    </a:p>
                  </a:txBody>
                  <a:tcPr>
                    <a:solidFill>
                      <a:schemeClr val="bg1"/>
                    </a:solidFill>
                  </a:tcPr>
                </a:tc>
                <a:extLst>
                  <a:ext uri="{0D108BD9-81ED-4DB2-BD59-A6C34878D82A}">
                    <a16:rowId xmlns:a16="http://schemas.microsoft.com/office/drawing/2014/main" val="1953934233"/>
                  </a:ext>
                </a:extLst>
              </a:tr>
              <a:tr h="465381">
                <a:tc>
                  <a:txBody>
                    <a:bodyPr/>
                    <a:lstStyle/>
                    <a:p>
                      <a:r>
                        <a:rPr lang="en-US" sz="1800" b="1" i="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8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$50,000</a:t>
                      </a:r>
                    </a:p>
                  </a:txBody>
                  <a:tcPr>
                    <a:solidFill>
                      <a:schemeClr val="accent2">
                        <a:lumMod val="40000"/>
                        <a:lumOff val="60000"/>
                      </a:schemeClr>
                    </a:solidFill>
                  </a:tcPr>
                </a:tc>
                <a:extLst>
                  <a:ext uri="{0D108BD9-81ED-4DB2-BD59-A6C34878D82A}">
                    <a16:rowId xmlns:a16="http://schemas.microsoft.com/office/drawing/2014/main" val="3209393977"/>
                  </a:ext>
                </a:extLst>
              </a:tr>
              <a:tr h="500193">
                <a:tc>
                  <a:txBody>
                    <a:bodyPr/>
                    <a:lstStyle/>
                    <a:p>
                      <a:r>
                        <a:rPr lang="en-US" sz="1800" b="1" i="0">
                          <a:solidFill>
                            <a:schemeClr val="bg2">
                              <a:lumMod val="25000"/>
                            </a:schemeClr>
                          </a:solidFill>
                          <a:latin typeface="Helvetica" pitchFamily="2" charset="0"/>
                        </a:rPr>
                        <a:t>Frequency of Need</a:t>
                      </a:r>
                    </a:p>
                  </a:txBody>
                  <a:tcPr>
                    <a:solidFill>
                      <a:schemeClr val="bg1"/>
                    </a:solidFill>
                  </a:tcPr>
                </a:tc>
                <a:tc>
                  <a:txBody>
                    <a:bodyPr/>
                    <a:lstStyle/>
                    <a:p>
                      <a:r>
                        <a:rPr lang="en-US" sz="1600" b="1" i="0">
                          <a:solidFill>
                            <a:schemeClr val="bg2">
                              <a:lumMod val="25000"/>
                            </a:schemeClr>
                          </a:solidFill>
                          <a:latin typeface="Helvetica" pitchFamily="2" charset="0"/>
                          <a:ea typeface="Helvetica Neue" panose="02000503000000020004" pitchFamily="2" charset="0"/>
                          <a:cs typeface="Helvetica Neue" panose="02000503000000020004" pitchFamily="2" charset="0"/>
                        </a:rPr>
                        <a:t>One-time</a:t>
                      </a:r>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 </a:t>
                      </a:r>
                      <a:r>
                        <a:rPr lang="en-US" sz="14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(if successful, will consider adding this as a recurring request in the future)</a:t>
                      </a:r>
                      <a:endPar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bg1"/>
                    </a:solidFill>
                  </a:tcPr>
                </a:tc>
                <a:extLst>
                  <a:ext uri="{0D108BD9-81ED-4DB2-BD59-A6C34878D82A}">
                    <a16:rowId xmlns:a16="http://schemas.microsoft.com/office/drawing/2014/main" val="708386040"/>
                  </a:ext>
                </a:extLst>
              </a:tr>
              <a:tr h="614954">
                <a:tc>
                  <a:txBody>
                    <a:bodyPr/>
                    <a:lstStyle/>
                    <a:p>
                      <a:r>
                        <a:rPr lang="en-US" sz="1800" b="1" i="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a:solidFill>
                            <a:schemeClr val="bg2">
                              <a:lumMod val="25000"/>
                            </a:schemeClr>
                          </a:solidFill>
                          <a:latin typeface="Helvetica" pitchFamily="2" charset="0"/>
                          <a:ea typeface="Helvetica Neue" panose="02000503000000020004" pitchFamily="2" charset="0"/>
                          <a:cs typeface="Helvetica Neue" panose="02000503000000020004" pitchFamily="2" charset="0"/>
                        </a:rPr>
                        <a:t>(Proof of Concept) – Acquire and provision a cloud tenant for infrastructure as a service to host critical services necessary for our Disaster Recovery Plan.</a:t>
                      </a:r>
                    </a:p>
                  </a:txBody>
                  <a:tcPr>
                    <a:solidFill>
                      <a:schemeClr val="accent2">
                        <a:lumMod val="40000"/>
                        <a:lumOff val="60000"/>
                      </a:schemeClr>
                    </a:solidFill>
                  </a:tcPr>
                </a:tc>
                <a:extLst>
                  <a:ext uri="{0D108BD9-81ED-4DB2-BD59-A6C34878D82A}">
                    <a16:rowId xmlns:a16="http://schemas.microsoft.com/office/drawing/2014/main" val="126973460"/>
                  </a:ext>
                </a:extLst>
              </a:tr>
              <a:tr h="1525346">
                <a:tc>
                  <a:txBody>
                    <a:bodyPr/>
                    <a:lstStyle/>
                    <a:p>
                      <a:r>
                        <a:rPr lang="en-US" sz="1800" b="1" i="0">
                          <a:latin typeface="Helvetica" pitchFamily="2" charset="0"/>
                        </a:rPr>
                        <a:t>Risk Statement</a:t>
                      </a:r>
                    </a:p>
                  </a:txBody>
                  <a:tcPr>
                    <a:solidFill>
                      <a:schemeClr val="bg1"/>
                    </a:solidFill>
                  </a:tcPr>
                </a:tc>
                <a:tc>
                  <a:txBody>
                    <a:bodyPr/>
                    <a:lstStyle/>
                    <a:p>
                      <a:pPr lvl="0">
                        <a:buNone/>
                      </a:pPr>
                      <a:r>
                        <a:rPr lang="en-US" sz="1400" b="0" i="0" u="none" strike="noStrike" noProof="0">
                          <a:latin typeface="Helvetica"/>
                        </a:rPr>
                        <a:t>If funded, it could force the discussion of moving our DR implementation (at Texas State).  This would incur additional future costs that need to be planned for.</a:t>
                      </a:r>
                    </a:p>
                    <a:p>
                      <a:pPr lvl="0">
                        <a:buNone/>
                      </a:pPr>
                      <a:endParaRPr lang="en-US" sz="800" b="0" i="0" u="none" strike="noStrike" noProof="0">
                        <a:latin typeface="Helvetica"/>
                      </a:endParaRPr>
                    </a:p>
                    <a:p>
                      <a:pPr lvl="0">
                        <a:buNone/>
                      </a:pPr>
                      <a:r>
                        <a:rPr lang="en-US" sz="1400" b="0" i="0" u="none" strike="noStrike" noProof="0">
                          <a:latin typeface="Helvetica"/>
                        </a:rPr>
                        <a:t>If not funded, an inadequate Infrastructure for Disaster Recovery leaves the University's core business at risk in the event of either a manmade or natural disaster, impacting both our day-to-day business operations, but also the value of our brand. Should a disaster occur, mean time to recovery could be substantial without prior work.</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3432433846"/>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3177</Words>
  <Application>Microsoft Office PowerPoint</Application>
  <PresentationFormat>Widescreen</PresentationFormat>
  <Paragraphs>284</Paragraphs>
  <Slides>22</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Helvetica</vt:lpstr>
      <vt:lpstr>Helvetica Neue</vt:lpstr>
      <vt:lpstr>Office Theme 2013 - 2022</vt:lpstr>
      <vt:lpstr>Strategic Enrollment and Innovation</vt:lpstr>
      <vt:lpstr>Strategic Enrollment &amp; Innovation</vt:lpstr>
      <vt:lpstr>FY 2023 Accomplishments</vt:lpstr>
      <vt:lpstr>FY 2023 Accomplishments</vt:lpstr>
      <vt:lpstr>FY 2023 Accomplishments</vt:lpstr>
      <vt:lpstr>FY 2023 Accomplishments</vt:lpstr>
      <vt:lpstr>New or Enhanced Initiatives </vt:lpstr>
      <vt:lpstr>Supportive Data</vt:lpstr>
      <vt:lpstr>New or Enhanced Initiatives </vt:lpstr>
      <vt:lpstr>Supportive Data</vt:lpstr>
      <vt:lpstr>New or Enhanced Initiatives </vt:lpstr>
      <vt:lpstr>New or Enhanced Initiatives </vt:lpstr>
      <vt:lpstr>New or Enhanced Initiatives </vt:lpstr>
      <vt:lpstr>Self-Funded Initiative</vt:lpstr>
      <vt:lpstr>Self-Funded Initiative</vt:lpstr>
      <vt:lpstr>Self-Funded Initiative</vt:lpstr>
      <vt:lpstr>Prospective “Big Ideas”</vt:lpstr>
      <vt:lpstr>Prospective “Big Ideas”</vt:lpstr>
      <vt:lpstr>Prospective “Big Ideas”</vt:lpstr>
      <vt:lpstr>Summary of Budget Requests</vt:lpstr>
      <vt:lpstr>Summary of HEF/Capital Budget Requests</vt:lpstr>
      <vt:lpstr>Questions?</vt:lpstr>
    </vt:vector>
  </TitlesOfParts>
  <Company>Sam Houston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Enrollment and Innovation</dc:title>
  <dc:creator>Thielemann, Heather</dc:creator>
  <cp:lastModifiedBy>Nguyen, Du</cp:lastModifiedBy>
  <cp:revision>3</cp:revision>
  <cp:lastPrinted>2023-02-20T14:52:08Z</cp:lastPrinted>
  <dcterms:created xsi:type="dcterms:W3CDTF">2023-02-03T10:53:21Z</dcterms:created>
  <dcterms:modified xsi:type="dcterms:W3CDTF">2023-03-30T14:47:11Z</dcterms:modified>
</cp:coreProperties>
</file>